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7" r:id="rId3"/>
    <p:sldId id="283" r:id="rId4"/>
    <p:sldId id="260" r:id="rId5"/>
    <p:sldId id="281" r:id="rId6"/>
    <p:sldId id="282" r:id="rId7"/>
    <p:sldId id="261" r:id="rId8"/>
    <p:sldId id="263" r:id="rId9"/>
    <p:sldId id="264" r:id="rId10"/>
    <p:sldId id="265" r:id="rId11"/>
    <p:sldId id="266" r:id="rId12"/>
    <p:sldId id="268" r:id="rId13"/>
    <p:sldId id="272" r:id="rId14"/>
    <p:sldId id="271" r:id="rId15"/>
    <p:sldId id="273" r:id="rId16"/>
    <p:sldId id="274" r:id="rId17"/>
    <p:sldId id="275" r:id="rId18"/>
    <p:sldId id="276" r:id="rId19"/>
    <p:sldId id="277" r:id="rId20"/>
    <p:sldId id="278" r:id="rId21"/>
    <p:sldId id="279" r:id="rId22"/>
    <p:sldId id="280"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1329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135140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37385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A58A5D03-D169-47C8-80CC-9B723AB411AA}" type="datetimeFigureOut">
              <a:rPr lang="en-US" smtClean="0"/>
              <a:t>02/02/2021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5B5425C-9F89-46B9-90F1-2A1E5D49ACD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8A5D03-D169-47C8-80CC-9B723AB411AA}" type="datetimeFigureOut">
              <a:rPr lang="en-US" smtClean="0"/>
              <a:t>02/02/2021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8A5D03-D169-47C8-80CC-9B723AB411AA}" type="datetimeFigureOut">
              <a:rPr lang="en-US" smtClean="0"/>
              <a:t>02/02/2021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A5D03-D169-47C8-80CC-9B723AB411AA}" type="datetimeFigureOut">
              <a:rPr lang="en-US" smtClean="0"/>
              <a:t>02/02/2021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706351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A5D03-D169-47C8-80CC-9B723AB411AA}" type="datetimeFigureOut">
              <a:rPr lang="en-US" smtClean="0"/>
              <a:t>02/02/2021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10008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190301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8A5D03-D169-47C8-80CC-9B723AB411AA}" type="datetimeFigureOut">
              <a:rPr lang="en-US" smtClean="0"/>
              <a:t>02/02/2021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99694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8A5D03-D169-47C8-80CC-9B723AB411AA}" type="datetimeFigureOut">
              <a:rPr lang="en-US" smtClean="0"/>
              <a:t>02/02/2021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35258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A5D03-D169-47C8-80CC-9B723AB411AA}" type="datetimeFigureOut">
              <a:rPr lang="en-US" smtClean="0"/>
              <a:t>02/02/2021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74488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388045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A5D03-D169-47C8-80CC-9B723AB411AA}" type="datetimeFigureOut">
              <a:rPr lang="en-US" smtClean="0"/>
              <a:t>02/02/2021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5425C-9F89-46B9-90F1-2A1E5D49ACDD}" type="slidenum">
              <a:rPr lang="en-US" smtClean="0"/>
              <a:t>‹#›</a:t>
            </a:fld>
            <a:endParaRPr lang="en-US"/>
          </a:p>
        </p:txBody>
      </p:sp>
    </p:spTree>
    <p:extLst>
      <p:ext uri="{BB962C8B-B14F-4D97-AF65-F5344CB8AC3E}">
        <p14:creationId xmlns:p14="http://schemas.microsoft.com/office/powerpoint/2010/main" val="285710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A5D03-D169-47C8-80CC-9B723AB411AA}" type="datetimeFigureOut">
              <a:rPr lang="en-US" smtClean="0"/>
              <a:t>02/02/2021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5425C-9F89-46B9-90F1-2A1E5D49ACDD}" type="slidenum">
              <a:rPr lang="en-US" smtClean="0"/>
              <a:t>‹#›</a:t>
            </a:fld>
            <a:endParaRPr lang="en-US"/>
          </a:p>
        </p:txBody>
      </p:sp>
    </p:spTree>
    <p:extLst>
      <p:ext uri="{BB962C8B-B14F-4D97-AF65-F5344CB8AC3E}">
        <p14:creationId xmlns:p14="http://schemas.microsoft.com/office/powerpoint/2010/main" val="7619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58A5D03-D169-47C8-80CC-9B723AB411AA}" type="datetimeFigureOut">
              <a:rPr lang="en-US" smtClean="0"/>
              <a:t>02/02/2021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5B5425C-9F89-46B9-90F1-2A1E5D49ACD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439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854075"/>
            <a:ext cx="82296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457200" y="1219200"/>
            <a:ext cx="7991475" cy="4876800"/>
          </a:xfrm>
        </p:spPr>
        <p:txBody>
          <a:bodyPr/>
          <a:lstStyle/>
          <a:p>
            <a:pPr lvl="0">
              <a:buFont typeface="Wingdings" pitchFamily="2" charset="2"/>
              <a:buChar char="Ø"/>
            </a:pPr>
            <a:endParaRPr lang="en-US" dirty="0">
              <a:latin typeface="Cambria" pitchFamily="18" charset="0"/>
            </a:endParaRPr>
          </a:p>
          <a:p>
            <a:pPr marL="0" lvl="0" indent="0">
              <a:buNone/>
            </a:pPr>
            <a:endParaRPr lang="en-US" dirty="0">
              <a:latin typeface="Cambria" pitchFamily="18" charset="0"/>
            </a:endParaRPr>
          </a:p>
          <a:p>
            <a:pPr lvl="0">
              <a:buClrTx/>
              <a:buFont typeface="Wingdings" pitchFamily="2" charset="2"/>
              <a:buChar char="Ø"/>
            </a:pPr>
            <a:r>
              <a:rPr lang="en-US" sz="1600" dirty="0">
                <a:solidFill>
                  <a:schemeClr val="bg1"/>
                </a:solidFill>
                <a:latin typeface="Cambria" pitchFamily="18" charset="0"/>
              </a:rPr>
              <a:t>Here we can Add multiple Group Masters in order to store the records. Example: Bank Details Master.</a:t>
            </a:r>
          </a:p>
          <a:p>
            <a:pPr>
              <a:buFont typeface="Wingdings" pitchFamily="2" charset="2"/>
              <a:buChar char="Ø"/>
            </a:pPr>
            <a:endParaRPr lang="en-US" sz="2000" dirty="0">
              <a:latin typeface="Cambria" pitchFamily="18" charset="0"/>
            </a:endParaRPr>
          </a:p>
          <a:p>
            <a:pPr marL="0" lvl="0" indent="0">
              <a:buNone/>
            </a:pPr>
            <a:endParaRPr lang="en-US" dirty="0">
              <a:latin typeface="Cambria" pitchFamily="18" charset="0"/>
            </a:endParaRPr>
          </a:p>
        </p:txBody>
      </p:sp>
      <p:pic>
        <p:nvPicPr>
          <p:cNvPr id="8" name="Picture 7"/>
          <p:cNvPicPr/>
          <p:nvPr/>
        </p:nvPicPr>
        <p:blipFill>
          <a:blip r:embed="rId2"/>
          <a:stretch>
            <a:fillRect/>
          </a:stretch>
        </p:blipFill>
        <p:spPr>
          <a:xfrm>
            <a:off x="695325" y="1612900"/>
            <a:ext cx="2371725" cy="371475"/>
          </a:xfrm>
          <a:prstGeom prst="rect">
            <a:avLst/>
          </a:prstGeom>
          <a:ln w="28575">
            <a:solidFill>
              <a:schemeClr val="bg1"/>
            </a:solidFill>
          </a:ln>
        </p:spPr>
      </p:pic>
      <p:pic>
        <p:nvPicPr>
          <p:cNvPr id="11" name="Picture 10"/>
          <p:cNvPicPr/>
          <p:nvPr/>
        </p:nvPicPr>
        <p:blipFill>
          <a:blip r:embed="rId3"/>
          <a:stretch>
            <a:fillRect/>
          </a:stretch>
        </p:blipFill>
        <p:spPr>
          <a:xfrm>
            <a:off x="1457325" y="2743200"/>
            <a:ext cx="5553075" cy="3200400"/>
          </a:xfrm>
          <a:prstGeom prst="rect">
            <a:avLst/>
          </a:prstGeom>
          <a:ln w="28575">
            <a:solidFill>
              <a:schemeClr val="bg1"/>
            </a:solidFill>
          </a:ln>
        </p:spPr>
      </p:pic>
    </p:spTree>
    <p:extLst>
      <p:ext uri="{BB962C8B-B14F-4D97-AF65-F5344CB8AC3E}">
        <p14:creationId xmlns:p14="http://schemas.microsoft.com/office/powerpoint/2010/main" val="27280746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37829"/>
            <a:ext cx="83820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457200" y="1617267"/>
            <a:ext cx="8001001" cy="4402534"/>
          </a:xfrm>
        </p:spPr>
        <p:txBody>
          <a:bodyPr/>
          <a:lstStyle/>
          <a:p>
            <a:pPr marL="0" lvl="0" indent="0">
              <a:buNone/>
            </a:pPr>
            <a:endParaRPr lang="en-US" dirty="0">
              <a:latin typeface="Cambria" pitchFamily="18" charset="0"/>
            </a:endParaRPr>
          </a:p>
          <a:p>
            <a:pPr marL="0" indent="0">
              <a:buNone/>
            </a:pPr>
            <a:r>
              <a:rPr lang="en-US" sz="1600" b="1" dirty="0">
                <a:solidFill>
                  <a:schemeClr val="bg1"/>
                </a:solidFill>
                <a:latin typeface="Cambria" pitchFamily="18" charset="0"/>
              </a:rPr>
              <a:t>Steps to Add New Group:   </a:t>
            </a:r>
          </a:p>
          <a:p>
            <a:pPr marL="0" indent="0">
              <a:buNone/>
            </a:pPr>
            <a:r>
              <a:rPr lang="en-US" sz="1600" dirty="0">
                <a:solidFill>
                  <a:schemeClr val="bg1"/>
                </a:solidFill>
                <a:latin typeface="Cambria" pitchFamily="18" charset="0"/>
              </a:rPr>
              <a:t>1. Click on Add Button </a:t>
            </a:r>
          </a:p>
          <a:p>
            <a:pPr marL="0" indent="0">
              <a:buNone/>
            </a:pPr>
            <a:r>
              <a:rPr lang="en-US" sz="1600" dirty="0">
                <a:solidFill>
                  <a:schemeClr val="bg1"/>
                </a:solidFill>
                <a:latin typeface="Cambria" pitchFamily="18" charset="0"/>
              </a:rPr>
              <a:t>2. Enter Abbreviation for Group and Group Name</a:t>
            </a:r>
          </a:p>
          <a:p>
            <a:pPr marL="0" indent="0">
              <a:buNone/>
            </a:pPr>
            <a:r>
              <a:rPr lang="en-US" sz="1600" dirty="0">
                <a:solidFill>
                  <a:schemeClr val="bg1"/>
                </a:solidFill>
                <a:latin typeface="Cambria" pitchFamily="18" charset="0"/>
              </a:rPr>
              <a:t>3. Click On Save </a:t>
            </a:r>
          </a:p>
          <a:p>
            <a:pPr marL="0" indent="0">
              <a:buNone/>
            </a:pPr>
            <a:endParaRPr lang="en-US" sz="2000" dirty="0"/>
          </a:p>
        </p:txBody>
      </p:sp>
      <p:pic>
        <p:nvPicPr>
          <p:cNvPr id="8" name="Picture 7"/>
          <p:cNvPicPr/>
          <p:nvPr/>
        </p:nvPicPr>
        <p:blipFill>
          <a:blip r:embed="rId2"/>
          <a:stretch>
            <a:fillRect/>
          </a:stretch>
        </p:blipFill>
        <p:spPr>
          <a:xfrm>
            <a:off x="457200" y="1626792"/>
            <a:ext cx="2371725" cy="371475"/>
          </a:xfrm>
          <a:prstGeom prst="rect">
            <a:avLst/>
          </a:prstGeom>
          <a:ln w="28575">
            <a:solidFill>
              <a:schemeClr val="bg1"/>
            </a:solidFill>
          </a:ln>
        </p:spPr>
      </p:pic>
      <p:pic>
        <p:nvPicPr>
          <p:cNvPr id="6" name="Picture 5"/>
          <p:cNvPicPr/>
          <p:nvPr/>
        </p:nvPicPr>
        <p:blipFill>
          <a:blip r:embed="rId3"/>
          <a:stretch>
            <a:fillRect/>
          </a:stretch>
        </p:blipFill>
        <p:spPr>
          <a:xfrm>
            <a:off x="3048000" y="2202661"/>
            <a:ext cx="657225" cy="309564"/>
          </a:xfrm>
          <a:prstGeom prst="rect">
            <a:avLst/>
          </a:prstGeom>
          <a:ln w="28575">
            <a:solidFill>
              <a:schemeClr val="bg1"/>
            </a:solidFill>
          </a:ln>
        </p:spPr>
      </p:pic>
      <p:pic>
        <p:nvPicPr>
          <p:cNvPr id="7" name="Picture 6"/>
          <p:cNvPicPr/>
          <p:nvPr/>
        </p:nvPicPr>
        <p:blipFill>
          <a:blip r:embed="rId4"/>
          <a:stretch>
            <a:fillRect/>
          </a:stretch>
        </p:blipFill>
        <p:spPr>
          <a:xfrm>
            <a:off x="1447800" y="3352800"/>
            <a:ext cx="5029200" cy="2514600"/>
          </a:xfrm>
          <a:prstGeom prst="rect">
            <a:avLst/>
          </a:prstGeom>
          <a:ln w="28575">
            <a:solidFill>
              <a:schemeClr val="bg1"/>
            </a:solidFill>
          </a:ln>
        </p:spPr>
      </p:pic>
    </p:spTree>
    <p:extLst>
      <p:ext uri="{BB962C8B-B14F-4D97-AF65-F5344CB8AC3E}">
        <p14:creationId xmlns:p14="http://schemas.microsoft.com/office/powerpoint/2010/main" val="29105958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8056"/>
            <a:ext cx="83820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1000" y="685800"/>
            <a:ext cx="8077200" cy="5715000"/>
          </a:xfrm>
        </p:spPr>
        <p:txBody>
          <a:bodyPr/>
          <a:lstStyle/>
          <a:p>
            <a:pPr marL="0" lvl="0" indent="0">
              <a:buNone/>
            </a:pPr>
            <a:endParaRPr lang="en-US" dirty="0">
              <a:latin typeface="Cambria" pitchFamily="18" charset="0"/>
            </a:endParaRPr>
          </a:p>
          <a:p>
            <a:pPr marL="0" lvl="0" indent="0">
              <a:buNone/>
            </a:pPr>
            <a:endParaRPr lang="en-US" dirty="0">
              <a:latin typeface="Cambria" pitchFamily="18" charset="0"/>
            </a:endParaRPr>
          </a:p>
          <a:p>
            <a:pPr marL="0" indent="0">
              <a:buNone/>
            </a:pPr>
            <a:endParaRPr lang="en-US" sz="1600" dirty="0">
              <a:solidFill>
                <a:schemeClr val="bg1"/>
              </a:solidFill>
              <a:latin typeface="Cambria" pitchFamily="18" charset="0"/>
            </a:endParaRPr>
          </a:p>
          <a:p>
            <a:pPr marL="0" indent="0">
              <a:buNone/>
            </a:pPr>
            <a:r>
              <a:rPr lang="en-US" sz="1600" dirty="0">
                <a:solidFill>
                  <a:schemeClr val="bg1"/>
                </a:solidFill>
                <a:latin typeface="Cambria" pitchFamily="18" charset="0"/>
              </a:rPr>
              <a:t>4. Then Click on Add\Edit Fields to add the fields of the group.</a:t>
            </a:r>
          </a:p>
          <a:p>
            <a:pPr lvl="0">
              <a:buClrTx/>
              <a:buFont typeface="Wingdings" pitchFamily="2" charset="2"/>
              <a:buChar char="Ø"/>
            </a:pPr>
            <a:r>
              <a:rPr lang="en-US" sz="1600" dirty="0">
                <a:solidFill>
                  <a:schemeClr val="bg1"/>
                </a:solidFill>
                <a:latin typeface="Cambria" pitchFamily="18" charset="0"/>
              </a:rPr>
              <a:t>Here we can Add, Edit, Delete and Reorder Fields.</a:t>
            </a:r>
          </a:p>
          <a:p>
            <a:pPr marL="0" lvl="0" indent="0">
              <a:buNone/>
            </a:pPr>
            <a:endParaRPr lang="en-US" sz="1600" dirty="0">
              <a:solidFill>
                <a:schemeClr val="bg1"/>
              </a:solidFill>
              <a:latin typeface="Cambria" pitchFamily="18" charset="0"/>
            </a:endParaRPr>
          </a:p>
          <a:p>
            <a:pPr marL="0" lvl="0" indent="0">
              <a:buNone/>
            </a:pPr>
            <a:endParaRPr lang="en-US" sz="1600" dirty="0">
              <a:solidFill>
                <a:schemeClr val="bg1"/>
              </a:solidFill>
              <a:latin typeface="Cambria" pitchFamily="18" charset="0"/>
            </a:endParaRPr>
          </a:p>
          <a:p>
            <a:pPr lvl="0">
              <a:buClr>
                <a:schemeClr val="bg1"/>
              </a:buClr>
              <a:buFont typeface="Wingdings" pitchFamily="2" charset="2"/>
              <a:buChar char="Ø"/>
            </a:pPr>
            <a:r>
              <a:rPr lang="en-US" sz="1600" dirty="0">
                <a:solidFill>
                  <a:schemeClr val="bg1"/>
                </a:solidFill>
                <a:latin typeface="Cambria" pitchFamily="18" charset="0"/>
              </a:rPr>
              <a:t>For Example: In Bank Detail Master – We can add all the fields as shown in the image.</a:t>
            </a:r>
          </a:p>
          <a:p>
            <a:pPr mar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9" name="Picture 8"/>
          <p:cNvPicPr/>
          <p:nvPr/>
        </p:nvPicPr>
        <p:blipFill>
          <a:blip r:embed="rId2"/>
          <a:stretch>
            <a:fillRect/>
          </a:stretch>
        </p:blipFill>
        <p:spPr>
          <a:xfrm>
            <a:off x="533400" y="1568847"/>
            <a:ext cx="1390650" cy="314325"/>
          </a:xfrm>
          <a:prstGeom prst="rect">
            <a:avLst/>
          </a:prstGeom>
          <a:ln w="28575">
            <a:solidFill>
              <a:schemeClr val="bg1"/>
            </a:solidFill>
          </a:ln>
        </p:spPr>
      </p:pic>
      <p:pic>
        <p:nvPicPr>
          <p:cNvPr id="10" name="Picture 9"/>
          <p:cNvPicPr/>
          <p:nvPr/>
        </p:nvPicPr>
        <p:blipFill>
          <a:blip r:embed="rId3"/>
          <a:stretch>
            <a:fillRect/>
          </a:stretch>
        </p:blipFill>
        <p:spPr>
          <a:xfrm>
            <a:off x="762000" y="3352800"/>
            <a:ext cx="5257800" cy="2590800"/>
          </a:xfrm>
          <a:prstGeom prst="rect">
            <a:avLst/>
          </a:prstGeom>
          <a:ln w="28575">
            <a:solidFill>
              <a:schemeClr val="bg1"/>
            </a:solidFill>
          </a:ln>
        </p:spPr>
      </p:pic>
      <p:pic>
        <p:nvPicPr>
          <p:cNvPr id="6" name="Picture 5"/>
          <p:cNvPicPr/>
          <p:nvPr/>
        </p:nvPicPr>
        <p:blipFill>
          <a:blip r:embed="rId4"/>
          <a:stretch>
            <a:fillRect/>
          </a:stretch>
        </p:blipFill>
        <p:spPr>
          <a:xfrm>
            <a:off x="762000" y="2552700"/>
            <a:ext cx="3943350" cy="342900"/>
          </a:xfrm>
          <a:prstGeom prst="rect">
            <a:avLst/>
          </a:prstGeom>
          <a:ln w="28575">
            <a:solidFill>
              <a:schemeClr val="bg1"/>
            </a:solidFill>
          </a:ln>
        </p:spPr>
      </p:pic>
    </p:spTree>
    <p:extLst>
      <p:ext uri="{BB962C8B-B14F-4D97-AF65-F5344CB8AC3E}">
        <p14:creationId xmlns:p14="http://schemas.microsoft.com/office/powerpoint/2010/main" val="7860408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781"/>
            <a:ext cx="8034654"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1000" y="1752600"/>
            <a:ext cx="8229600" cy="4648200"/>
          </a:xfrm>
        </p:spPr>
        <p:txBody>
          <a:bodyPr/>
          <a:lstStyle/>
          <a:p>
            <a:pPr marL="0" lvl="0" indent="0">
              <a:buNone/>
            </a:pPr>
            <a:endParaRPr lang="en-US" dirty="0">
              <a:latin typeface="Cambria" pitchFamily="18" charset="0"/>
            </a:endParaRPr>
          </a:p>
          <a:p>
            <a:pPr marL="0" lvl="0" indent="0">
              <a:buNone/>
            </a:pPr>
            <a:r>
              <a:rPr lang="en-US" sz="1600" dirty="0">
                <a:solidFill>
                  <a:schemeClr val="bg1"/>
                </a:solidFill>
                <a:latin typeface="Cambria" pitchFamily="18" charset="0"/>
              </a:rPr>
              <a:t>5. Then for file attachment, click on edit button. </a:t>
            </a:r>
          </a:p>
          <a:p>
            <a:pPr lvl="0">
              <a:buClrTx/>
              <a:buFont typeface="Wingdings" pitchFamily="2" charset="2"/>
              <a:buChar char="Ø"/>
            </a:pPr>
            <a:r>
              <a:rPr lang="en-US" sz="1600" dirty="0">
                <a:solidFill>
                  <a:schemeClr val="bg1"/>
                </a:solidFill>
                <a:latin typeface="Cambria" pitchFamily="18" charset="0"/>
              </a:rPr>
              <a:t>Then as shown in the below image, click on + symbol to add the attachments.</a:t>
            </a:r>
          </a:p>
          <a:p>
            <a:pPr marL="0" indent="0">
              <a:buNone/>
            </a:pPr>
            <a:endParaRPr lang="en-US" sz="2000" dirty="0">
              <a:latin typeface="Cambria" pitchFamily="18" charset="0"/>
            </a:endParaRPr>
          </a:p>
        </p:txBody>
      </p:sp>
      <p:pic>
        <p:nvPicPr>
          <p:cNvPr id="6" name="Picture 5"/>
          <p:cNvPicPr/>
          <p:nvPr/>
        </p:nvPicPr>
        <p:blipFill>
          <a:blip r:embed="rId2"/>
          <a:stretch>
            <a:fillRect/>
          </a:stretch>
        </p:blipFill>
        <p:spPr>
          <a:xfrm>
            <a:off x="533400" y="3581400"/>
            <a:ext cx="2743200" cy="1447800"/>
          </a:xfrm>
          <a:prstGeom prst="rect">
            <a:avLst/>
          </a:prstGeom>
          <a:ln w="28575">
            <a:solidFill>
              <a:schemeClr val="bg1"/>
            </a:solidFill>
          </a:ln>
        </p:spPr>
      </p:pic>
      <p:pic>
        <p:nvPicPr>
          <p:cNvPr id="7" name="Picture 6"/>
          <p:cNvPicPr/>
          <p:nvPr/>
        </p:nvPicPr>
        <p:blipFill>
          <a:blip r:embed="rId3"/>
          <a:stretch>
            <a:fillRect/>
          </a:stretch>
        </p:blipFill>
        <p:spPr>
          <a:xfrm>
            <a:off x="3600449" y="3086100"/>
            <a:ext cx="4891405" cy="2438400"/>
          </a:xfrm>
          <a:prstGeom prst="rect">
            <a:avLst/>
          </a:prstGeom>
          <a:ln w="28575">
            <a:solidFill>
              <a:schemeClr val="bg1"/>
            </a:solidFill>
          </a:ln>
        </p:spPr>
      </p:pic>
      <p:pic>
        <p:nvPicPr>
          <p:cNvPr id="4" name="Picture 3">
            <a:extLst>
              <a:ext uri="{FF2B5EF4-FFF2-40B4-BE49-F238E27FC236}">
                <a16:creationId xmlns:a16="http://schemas.microsoft.com/office/drawing/2014/main" id="{101F8B9A-1DD3-4803-B5F9-4C75B1A63B0B}"/>
              </a:ext>
            </a:extLst>
          </p:cNvPr>
          <p:cNvPicPr>
            <a:picLocks noChangeAspect="1"/>
          </p:cNvPicPr>
          <p:nvPr/>
        </p:nvPicPr>
        <p:blipFill>
          <a:blip r:embed="rId4"/>
          <a:stretch>
            <a:fillRect/>
          </a:stretch>
        </p:blipFill>
        <p:spPr>
          <a:xfrm>
            <a:off x="4648200" y="2155476"/>
            <a:ext cx="735648" cy="263874"/>
          </a:xfrm>
          <a:prstGeom prst="rect">
            <a:avLst/>
          </a:prstGeom>
          <a:ln w="28575">
            <a:solidFill>
              <a:schemeClr val="bg1"/>
            </a:solidFill>
          </a:ln>
        </p:spPr>
      </p:pic>
    </p:spTree>
    <p:extLst>
      <p:ext uri="{BB962C8B-B14F-4D97-AF65-F5344CB8AC3E}">
        <p14:creationId xmlns:p14="http://schemas.microsoft.com/office/powerpoint/2010/main" val="3582292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1159668"/>
            <a:ext cx="8010525"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1000" y="1676400"/>
            <a:ext cx="8229600" cy="4724400"/>
          </a:xfrm>
        </p:spPr>
        <p:txBody>
          <a:bodyPr/>
          <a:lstStyle/>
          <a:p>
            <a:pPr marL="0" lvl="0" indent="0">
              <a:buNone/>
            </a:pPr>
            <a:endParaRPr lang="en-US" sz="1600" dirty="0">
              <a:latin typeface="Cambria" pitchFamily="18" charset="0"/>
            </a:endParaRPr>
          </a:p>
          <a:p>
            <a:pPr lvl="0">
              <a:buClrTx/>
              <a:buFont typeface="Wingdings" pitchFamily="2" charset="2"/>
              <a:buChar char="Ø"/>
            </a:pPr>
            <a:r>
              <a:rPr lang="en-US" sz="1600" dirty="0">
                <a:solidFill>
                  <a:schemeClr val="bg1"/>
                </a:solidFill>
                <a:latin typeface="Cambria" pitchFamily="18" charset="0"/>
              </a:rPr>
              <a:t>We can also add the image at right side of the screen as shown below.</a:t>
            </a:r>
          </a:p>
          <a:p>
            <a:pPr marL="0" indent="0">
              <a:buNone/>
            </a:pPr>
            <a:endParaRPr lang="en-US" sz="2000" dirty="0">
              <a:latin typeface="Cambria" pitchFamily="18" charset="0"/>
            </a:endParaRPr>
          </a:p>
        </p:txBody>
      </p:sp>
      <p:pic>
        <p:nvPicPr>
          <p:cNvPr id="8" name="Picture 7"/>
          <p:cNvPicPr/>
          <p:nvPr/>
        </p:nvPicPr>
        <p:blipFill>
          <a:blip r:embed="rId2"/>
          <a:stretch>
            <a:fillRect/>
          </a:stretch>
        </p:blipFill>
        <p:spPr>
          <a:xfrm>
            <a:off x="1676400" y="2438400"/>
            <a:ext cx="5029200" cy="3505200"/>
          </a:xfrm>
          <a:prstGeom prst="rect">
            <a:avLst/>
          </a:prstGeom>
          <a:ln w="28575">
            <a:solidFill>
              <a:schemeClr val="bg1"/>
            </a:solidFill>
          </a:ln>
        </p:spPr>
      </p:pic>
    </p:spTree>
    <p:extLst>
      <p:ext uri="{BB962C8B-B14F-4D97-AF65-F5344CB8AC3E}">
        <p14:creationId xmlns:p14="http://schemas.microsoft.com/office/powerpoint/2010/main" val="724057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1187449"/>
            <a:ext cx="8229600" cy="641352"/>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endParaRPr lang="en-US" sz="3200" dirty="0">
              <a:latin typeface="Cambria" pitchFamily="18" charset="0"/>
            </a:endParaRPr>
          </a:p>
        </p:txBody>
      </p:sp>
      <p:sp>
        <p:nvSpPr>
          <p:cNvPr id="3" name="Content Placeholder 2"/>
          <p:cNvSpPr>
            <a:spLocks noGrp="1"/>
          </p:cNvSpPr>
          <p:nvPr>
            <p:ph idx="1"/>
          </p:nvPr>
        </p:nvSpPr>
        <p:spPr>
          <a:xfrm>
            <a:off x="304800" y="1752600"/>
            <a:ext cx="8229600" cy="4648200"/>
          </a:xfrm>
        </p:spPr>
        <p:txBody>
          <a:bodyPr/>
          <a:lstStyle/>
          <a:p>
            <a:pPr marL="0" lvl="0" indent="0">
              <a:buNone/>
            </a:pPr>
            <a:endParaRPr lang="en-US" dirty="0">
              <a:latin typeface="Cambria" pitchFamily="18" charset="0"/>
            </a:endParaRPr>
          </a:p>
          <a:p>
            <a:pPr lvl="0">
              <a:buClrTx/>
              <a:buFont typeface="Wingdings" pitchFamily="2" charset="2"/>
              <a:buChar char="Ø"/>
            </a:pPr>
            <a:r>
              <a:rPr lang="en-US" sz="1600" dirty="0">
                <a:solidFill>
                  <a:schemeClr val="bg1"/>
                </a:solidFill>
                <a:latin typeface="Cambria" pitchFamily="18" charset="0"/>
              </a:rPr>
              <a:t>And also we export each record in Excel and Notepad</a:t>
            </a:r>
            <a:r>
              <a:rPr lang="en-US" sz="2000" dirty="0">
                <a:solidFill>
                  <a:schemeClr val="bg1"/>
                </a:solidFill>
                <a:latin typeface="Cambria" pitchFamily="18" charset="0"/>
              </a:rPr>
              <a:t>.</a:t>
            </a:r>
          </a:p>
          <a:p>
            <a:pPr lvl="0">
              <a:buFont typeface="Wingdings" pitchFamily="2" charset="2"/>
              <a:buChar char="Ø"/>
            </a:pPr>
            <a:endParaRPr lang="en-US" sz="2000" dirty="0">
              <a:solidFill>
                <a:schemeClr val="bg1"/>
              </a:solidFill>
              <a:latin typeface="Cambria" pitchFamily="18" charset="0"/>
            </a:endParaRPr>
          </a:p>
          <a:p>
            <a:endParaRPr lang="en-US" sz="2000" dirty="0">
              <a:solidFill>
                <a:schemeClr val="bg1"/>
              </a:solidFill>
            </a:endParaRPr>
          </a:p>
          <a:p>
            <a:pPr marL="0" indent="0">
              <a:buNone/>
            </a:pPr>
            <a:endParaRPr lang="en-US" sz="2000" dirty="0">
              <a:latin typeface="Cambria" pitchFamily="18" charset="0"/>
            </a:endParaRPr>
          </a:p>
        </p:txBody>
      </p:sp>
      <p:pic>
        <p:nvPicPr>
          <p:cNvPr id="5" name="Picture 4"/>
          <p:cNvPicPr/>
          <p:nvPr/>
        </p:nvPicPr>
        <p:blipFill>
          <a:blip r:embed="rId2"/>
          <a:stretch>
            <a:fillRect/>
          </a:stretch>
        </p:blipFill>
        <p:spPr>
          <a:xfrm>
            <a:off x="742950" y="2743200"/>
            <a:ext cx="5943600" cy="809625"/>
          </a:xfrm>
          <a:prstGeom prst="rect">
            <a:avLst/>
          </a:prstGeom>
          <a:ln w="28575">
            <a:solidFill>
              <a:schemeClr val="bg1"/>
            </a:solid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705227"/>
            <a:ext cx="3705225" cy="2014537"/>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05227"/>
            <a:ext cx="3076438" cy="2014538"/>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2230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97743"/>
            <a:ext cx="84582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1000" y="1524000"/>
            <a:ext cx="8229600" cy="4876800"/>
          </a:xfrm>
        </p:spPr>
        <p:txBody>
          <a:bodyPr/>
          <a:lstStyle/>
          <a:p>
            <a:pPr marL="0" lvl="0" indent="0">
              <a:buNone/>
            </a:pPr>
            <a:endParaRPr lang="en-US" sz="1800" dirty="0">
              <a:latin typeface="Cambria" pitchFamily="18" charset="0"/>
            </a:endParaRPr>
          </a:p>
          <a:p>
            <a:pPr lvl="0">
              <a:buClrTx/>
              <a:buFont typeface="Wingdings" pitchFamily="2" charset="2"/>
              <a:buChar char="Ø"/>
            </a:pPr>
            <a:r>
              <a:rPr lang="en-US" sz="1800" dirty="0">
                <a:solidFill>
                  <a:schemeClr val="bg1"/>
                </a:solidFill>
                <a:latin typeface="Cambria" pitchFamily="18" charset="0"/>
              </a:rPr>
              <a:t>We can view all the records in      (search)</a:t>
            </a:r>
          </a:p>
          <a:p>
            <a:endParaRPr lang="en-US" sz="2000" dirty="0"/>
          </a:p>
          <a:p>
            <a:pPr mar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10" name="Picture 9"/>
          <p:cNvPicPr/>
          <p:nvPr/>
        </p:nvPicPr>
        <p:blipFill>
          <a:blip r:embed="rId2"/>
          <a:stretch>
            <a:fillRect/>
          </a:stretch>
        </p:blipFill>
        <p:spPr>
          <a:xfrm>
            <a:off x="3719512" y="1938655"/>
            <a:ext cx="219075" cy="233045"/>
          </a:xfrm>
          <a:prstGeom prst="rect">
            <a:avLst/>
          </a:prstGeom>
        </p:spPr>
      </p:pic>
      <p:pic>
        <p:nvPicPr>
          <p:cNvPr id="11" name="Picture 10"/>
          <p:cNvPicPr/>
          <p:nvPr/>
        </p:nvPicPr>
        <p:blipFill>
          <a:blip r:embed="rId3"/>
          <a:stretch>
            <a:fillRect/>
          </a:stretch>
        </p:blipFill>
        <p:spPr>
          <a:xfrm>
            <a:off x="747712" y="2286000"/>
            <a:ext cx="5943600" cy="354965"/>
          </a:xfrm>
          <a:prstGeom prst="rect">
            <a:avLst/>
          </a:prstGeom>
          <a:ln w="28575">
            <a:solidFill>
              <a:schemeClr val="bg1"/>
            </a:solidFill>
          </a:ln>
        </p:spPr>
      </p:pic>
      <p:pic>
        <p:nvPicPr>
          <p:cNvPr id="12" name="Picture 11"/>
          <p:cNvPicPr/>
          <p:nvPr/>
        </p:nvPicPr>
        <p:blipFill>
          <a:blip r:embed="rId4"/>
          <a:stretch>
            <a:fillRect/>
          </a:stretch>
        </p:blipFill>
        <p:spPr>
          <a:xfrm>
            <a:off x="747712" y="2880519"/>
            <a:ext cx="5133975" cy="2895600"/>
          </a:xfrm>
          <a:prstGeom prst="rect">
            <a:avLst/>
          </a:prstGeom>
          <a:ln w="28575">
            <a:solidFill>
              <a:schemeClr val="bg1"/>
            </a:solidFill>
          </a:ln>
        </p:spPr>
      </p:pic>
    </p:spTree>
    <p:extLst>
      <p:ext uri="{BB962C8B-B14F-4D97-AF65-F5344CB8AC3E}">
        <p14:creationId xmlns:p14="http://schemas.microsoft.com/office/powerpoint/2010/main" val="3726022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1435"/>
            <a:ext cx="82296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0999" y="1249362"/>
            <a:ext cx="8229599" cy="4922838"/>
          </a:xfrm>
        </p:spPr>
        <p:txBody>
          <a:bodyPr/>
          <a:lstStyle/>
          <a:p>
            <a:pPr marL="0" indent="0">
              <a:buNone/>
            </a:pPr>
            <a:r>
              <a:rPr lang="en-US" sz="2000" b="1" dirty="0">
                <a:solidFill>
                  <a:schemeClr val="bg1"/>
                </a:solidFill>
                <a:latin typeface="Cambria" pitchFamily="18" charset="0"/>
              </a:rPr>
              <a:t>Set Reminder: </a:t>
            </a:r>
            <a:endParaRPr lang="en-US" sz="2000" dirty="0">
              <a:solidFill>
                <a:schemeClr val="bg1"/>
              </a:solidFill>
              <a:latin typeface="Cambria" pitchFamily="18" charset="0"/>
            </a:endParaRPr>
          </a:p>
          <a:p>
            <a:pPr lvl="0">
              <a:buClrTx/>
              <a:buFont typeface="Wingdings" pitchFamily="2" charset="2"/>
              <a:buChar char="Ø"/>
            </a:pPr>
            <a:r>
              <a:rPr lang="en-US" sz="1400" dirty="0">
                <a:solidFill>
                  <a:schemeClr val="bg1"/>
                </a:solidFill>
                <a:latin typeface="Cambria" pitchFamily="18" charset="0"/>
              </a:rPr>
              <a:t>This is used to edit the Reminder Message.</a:t>
            </a:r>
          </a:p>
          <a:p>
            <a:pPr lvl="0">
              <a:buClrTx/>
              <a:buFont typeface="Wingdings" pitchFamily="2" charset="2"/>
              <a:buChar char="Ø"/>
            </a:pPr>
            <a:r>
              <a:rPr lang="en-US" sz="1400" dirty="0">
                <a:solidFill>
                  <a:schemeClr val="bg1"/>
                </a:solidFill>
                <a:latin typeface="Cambria" pitchFamily="18" charset="0"/>
              </a:rPr>
              <a:t>It will send email / SMS for the date which is been set.</a:t>
            </a:r>
          </a:p>
          <a:p>
            <a:pPr lvl="0">
              <a:buClrTx/>
              <a:buFont typeface="Wingdings" pitchFamily="2" charset="2"/>
              <a:buChar char="Ø"/>
            </a:pPr>
            <a:r>
              <a:rPr lang="en-US" sz="1400" dirty="0">
                <a:solidFill>
                  <a:schemeClr val="bg1"/>
                </a:solidFill>
                <a:latin typeface="Cambria" pitchFamily="18" charset="0"/>
              </a:rPr>
              <a:t>Example: We can set reminder for the FD Renewal Date as shown below.</a:t>
            </a:r>
          </a:p>
          <a:p>
            <a:pPr lvl="0">
              <a:buClrTx/>
              <a:buFont typeface="Wingdings" pitchFamily="2" charset="2"/>
              <a:buChar char="Ø"/>
            </a:pPr>
            <a:r>
              <a:rPr lang="en-US" sz="1400" dirty="0">
                <a:solidFill>
                  <a:schemeClr val="bg1"/>
                </a:solidFill>
                <a:latin typeface="Cambria" pitchFamily="18" charset="0"/>
              </a:rPr>
              <a:t>Here, From the Start date, the Reminder message will be sent daily till the reminder of that record gets deleted.</a:t>
            </a:r>
          </a:p>
          <a:p>
            <a:pPr lvl="0">
              <a:buClrTx/>
              <a:buFont typeface="Wingdings" pitchFamily="2" charset="2"/>
              <a:buChar char="Ø"/>
            </a:pPr>
            <a:r>
              <a:rPr lang="en-US" sz="1400" dirty="0">
                <a:solidFill>
                  <a:schemeClr val="bg1"/>
                </a:solidFill>
                <a:latin typeface="Cambria" pitchFamily="18" charset="0"/>
              </a:rPr>
              <a:t>To set whether we want to send the mail through Gmail or Outlook, We need to set the SMTP value in Global settings first.</a:t>
            </a:r>
          </a:p>
          <a:p>
            <a:pPr>
              <a:buFont typeface="Wingdings" pitchFamily="2" charset="2"/>
              <a:buChar char="Ø"/>
            </a:pPr>
            <a:endParaRPr lang="en-US" sz="2000" dirty="0"/>
          </a:p>
          <a:p>
            <a:pPr mar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3481170"/>
            <a:ext cx="4133850" cy="253863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13079AD-8A1E-4CD2-BE99-F803E7CF3BDA}"/>
              </a:ext>
            </a:extLst>
          </p:cNvPr>
          <p:cNvPicPr>
            <a:picLocks noChangeAspect="1"/>
          </p:cNvPicPr>
          <p:nvPr/>
        </p:nvPicPr>
        <p:blipFill>
          <a:blip r:embed="rId3"/>
          <a:stretch>
            <a:fillRect/>
          </a:stretch>
        </p:blipFill>
        <p:spPr>
          <a:xfrm>
            <a:off x="2209800" y="1371600"/>
            <a:ext cx="1215419" cy="270093"/>
          </a:xfrm>
          <a:prstGeom prst="rect">
            <a:avLst/>
          </a:prstGeom>
          <a:ln w="19050">
            <a:solidFill>
              <a:schemeClr val="bg1"/>
            </a:solidFill>
          </a:ln>
        </p:spPr>
      </p:pic>
    </p:spTree>
    <p:extLst>
      <p:ext uri="{BB962C8B-B14F-4D97-AF65-F5344CB8AC3E}">
        <p14:creationId xmlns:p14="http://schemas.microsoft.com/office/powerpoint/2010/main" val="37124358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440"/>
            <a:ext cx="82296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Info</a:t>
            </a:r>
          </a:p>
        </p:txBody>
      </p:sp>
      <p:sp>
        <p:nvSpPr>
          <p:cNvPr id="3" name="Content Placeholder 2"/>
          <p:cNvSpPr>
            <a:spLocks noGrp="1"/>
          </p:cNvSpPr>
          <p:nvPr>
            <p:ph idx="1"/>
          </p:nvPr>
        </p:nvSpPr>
        <p:spPr>
          <a:xfrm>
            <a:off x="381000" y="1524000"/>
            <a:ext cx="8229600" cy="4876800"/>
          </a:xfrm>
        </p:spPr>
        <p:txBody>
          <a:bodyPr/>
          <a:lstStyle/>
          <a:p>
            <a:pPr marL="0" indent="0">
              <a:buNone/>
            </a:pPr>
            <a:r>
              <a:rPr lang="en-US" b="1" dirty="0">
                <a:solidFill>
                  <a:schemeClr val="bg1"/>
                </a:solidFill>
                <a:latin typeface="Cambria" pitchFamily="18" charset="0"/>
              </a:rPr>
              <a:t>Set Reminder:  </a:t>
            </a:r>
            <a:endParaRPr lang="en-US" dirty="0">
              <a:solidFill>
                <a:schemeClr val="bg1"/>
              </a:solidFill>
              <a:latin typeface="Cambria" pitchFamily="18" charset="0"/>
            </a:endParaRPr>
          </a:p>
          <a:p>
            <a:pPr>
              <a:buFont typeface="Wingdings" pitchFamily="2" charset="2"/>
              <a:buChar char="Ø"/>
            </a:pPr>
            <a:endParaRPr lang="en-US" dirty="0"/>
          </a:p>
          <a:p>
            <a:pPr marL="0" indent="0">
              <a:buNone/>
            </a:pPr>
            <a:endParaRPr lang="en-US" dirty="0">
              <a:latin typeface="Cambria" pitchFamily="18" charset="0"/>
            </a:endParaRPr>
          </a:p>
          <a:p>
            <a:pPr marL="0" indent="0">
              <a:buNone/>
            </a:pPr>
            <a:endParaRPr lang="en-US" sz="2000" dirty="0">
              <a:latin typeface="Cambria"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27909"/>
            <a:ext cx="1390650" cy="28575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a:stretch>
            <a:fillRect/>
          </a:stretch>
        </p:blipFill>
        <p:spPr>
          <a:xfrm>
            <a:off x="1524000" y="2037484"/>
            <a:ext cx="4343400" cy="3124200"/>
          </a:xfrm>
          <a:prstGeom prst="rect">
            <a:avLst/>
          </a:prstGeom>
          <a:ln w="28575">
            <a:solidFill>
              <a:schemeClr val="bg1"/>
            </a:solidFill>
          </a:ln>
        </p:spPr>
      </p:pic>
      <p:sp>
        <p:nvSpPr>
          <p:cNvPr id="4" name="Rectangle 3"/>
          <p:cNvSpPr/>
          <p:nvPr/>
        </p:nvSpPr>
        <p:spPr>
          <a:xfrm>
            <a:off x="533400" y="5204691"/>
            <a:ext cx="7239000" cy="338554"/>
          </a:xfrm>
          <a:prstGeom prst="rect">
            <a:avLst/>
          </a:prstGeom>
        </p:spPr>
        <p:txBody>
          <a:bodyPr wrap="square">
            <a:spAutoFit/>
          </a:bodyPr>
          <a:lstStyle/>
          <a:p>
            <a:pPr lvl="0">
              <a:buFont typeface="Wingdings" pitchFamily="2" charset="2"/>
              <a:buChar char="Ø"/>
            </a:pPr>
            <a:r>
              <a:rPr lang="en-US" sz="1600" dirty="0">
                <a:solidFill>
                  <a:schemeClr val="bg1"/>
                </a:solidFill>
                <a:latin typeface="Cambria" pitchFamily="18" charset="0"/>
              </a:rPr>
              <a:t>After Setting the Reminder, we need to run the MyDocNotify.exe</a:t>
            </a:r>
          </a:p>
        </p:txBody>
      </p:sp>
      <p:pic>
        <p:nvPicPr>
          <p:cNvPr id="8" name="Picture 7"/>
          <p:cNvPicPr/>
          <p:nvPr/>
        </p:nvPicPr>
        <p:blipFill>
          <a:blip r:embed="rId4"/>
          <a:stretch>
            <a:fillRect/>
          </a:stretch>
        </p:blipFill>
        <p:spPr>
          <a:xfrm>
            <a:off x="1390650" y="5617030"/>
            <a:ext cx="5524500" cy="247650"/>
          </a:xfrm>
          <a:prstGeom prst="rect">
            <a:avLst/>
          </a:prstGeom>
          <a:ln>
            <a:solidFill>
              <a:schemeClr val="bg2"/>
            </a:solidFill>
          </a:ln>
        </p:spPr>
      </p:pic>
    </p:spTree>
    <p:extLst>
      <p:ext uri="{BB962C8B-B14F-4D97-AF65-F5344CB8AC3E}">
        <p14:creationId xmlns:p14="http://schemas.microsoft.com/office/powerpoint/2010/main" val="2381323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35843"/>
            <a:ext cx="7924800" cy="640558"/>
          </a:xfrm>
        </p:spPr>
        <p:txBody>
          <a:bodyPr>
            <a:noAutofit/>
          </a:bodyPr>
          <a:lstStyle/>
          <a:p>
            <a:pPr algn="ctr"/>
            <a:r>
              <a:rPr lang="en-US" sz="40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Reports</a:t>
            </a:r>
          </a:p>
        </p:txBody>
      </p:sp>
      <p:sp>
        <p:nvSpPr>
          <p:cNvPr id="3" name="Content Placeholder 2"/>
          <p:cNvSpPr>
            <a:spLocks noGrp="1"/>
          </p:cNvSpPr>
          <p:nvPr>
            <p:ph idx="1"/>
          </p:nvPr>
        </p:nvSpPr>
        <p:spPr>
          <a:xfrm>
            <a:off x="381000" y="1600200"/>
            <a:ext cx="8229600" cy="4800600"/>
          </a:xfrm>
        </p:spPr>
        <p:txBody>
          <a:bodyPr/>
          <a:lstStyle/>
          <a:p>
            <a:pPr>
              <a:buFont typeface="Wingdings" pitchFamily="2" charset="2"/>
              <a:buChar char="Ø"/>
            </a:pPr>
            <a:endParaRPr lang="en-US" sz="2000" dirty="0"/>
          </a:p>
          <a:p>
            <a:pPr marL="0" indent="0">
              <a:buNone/>
            </a:pPr>
            <a:endParaRPr lang="en-US" sz="2000" dirty="0">
              <a:latin typeface="Cambria" pitchFamily="18" charset="0"/>
            </a:endParaRPr>
          </a:p>
          <a:p>
            <a:pPr lvl="0">
              <a:buClrTx/>
              <a:buFont typeface="Wingdings" panose="05000000000000000000" pitchFamily="2" charset="2"/>
              <a:buChar char="Ø"/>
            </a:pPr>
            <a:r>
              <a:rPr lang="en-US" sz="1600" dirty="0">
                <a:solidFill>
                  <a:schemeClr val="bg1"/>
                </a:solidFill>
                <a:latin typeface="Cambria" pitchFamily="18" charset="0"/>
              </a:rPr>
              <a:t>A Custom Report is a report that you decide how they should be displayed. </a:t>
            </a:r>
          </a:p>
          <a:p>
            <a:pPr lvl="0">
              <a:buClrTx/>
              <a:buFont typeface="Wingdings" panose="05000000000000000000" pitchFamily="2" charset="2"/>
              <a:buChar char="Ø"/>
            </a:pPr>
            <a:r>
              <a:rPr lang="en-US" sz="1600" dirty="0">
                <a:solidFill>
                  <a:schemeClr val="bg1"/>
                </a:solidFill>
                <a:latin typeface="Cambria" pitchFamily="18" charset="0"/>
              </a:rPr>
              <a:t>These are user defined reports. This can be changed according to the user requirement.</a:t>
            </a:r>
          </a:p>
          <a:p>
            <a:pPr lvl="0">
              <a:buClrTx/>
              <a:buFont typeface="Wingdings" panose="05000000000000000000" pitchFamily="2" charset="2"/>
              <a:buChar char="Ø"/>
            </a:pPr>
            <a:endParaRPr lang="en-US" sz="2000" dirty="0">
              <a:solidFill>
                <a:schemeClr val="bg1"/>
              </a:solidFill>
              <a:latin typeface="Cambria" pitchFamily="18" charset="0"/>
            </a:endParaRPr>
          </a:p>
          <a:p>
            <a:pPr marL="0" lv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9" name="Picture 8"/>
          <p:cNvPicPr/>
          <p:nvPr/>
        </p:nvPicPr>
        <p:blipFill>
          <a:blip r:embed="rId2"/>
          <a:stretch>
            <a:fillRect/>
          </a:stretch>
        </p:blipFill>
        <p:spPr>
          <a:xfrm>
            <a:off x="533400" y="1933575"/>
            <a:ext cx="2381250" cy="352425"/>
          </a:xfrm>
          <a:prstGeom prst="rect">
            <a:avLst/>
          </a:prstGeom>
          <a:ln w="28575">
            <a:solidFill>
              <a:schemeClr val="bg2"/>
            </a:solidFill>
          </a:ln>
        </p:spPr>
      </p:pic>
      <p:pic>
        <p:nvPicPr>
          <p:cNvPr id="10" name="Picture 9"/>
          <p:cNvPicPr/>
          <p:nvPr/>
        </p:nvPicPr>
        <p:blipFill>
          <a:blip r:embed="rId3"/>
          <a:stretch>
            <a:fillRect/>
          </a:stretch>
        </p:blipFill>
        <p:spPr>
          <a:xfrm>
            <a:off x="1378526" y="2971800"/>
            <a:ext cx="5098474" cy="2971800"/>
          </a:xfrm>
          <a:prstGeom prst="rect">
            <a:avLst/>
          </a:prstGeom>
          <a:ln w="28575">
            <a:solidFill>
              <a:schemeClr val="bg2"/>
            </a:solidFill>
          </a:ln>
        </p:spPr>
      </p:pic>
    </p:spTree>
    <p:extLst>
      <p:ext uri="{BB962C8B-B14F-4D97-AF65-F5344CB8AC3E}">
        <p14:creationId xmlns:p14="http://schemas.microsoft.com/office/powerpoint/2010/main" val="2519198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265A68-D0B9-4C8D-BED1-4A1ABB769CF3}"/>
              </a:ext>
            </a:extLst>
          </p:cNvPr>
          <p:cNvSpPr/>
          <p:nvPr/>
        </p:nvSpPr>
        <p:spPr>
          <a:xfrm>
            <a:off x="381000" y="990600"/>
            <a:ext cx="8153400" cy="5262979"/>
          </a:xfrm>
          <a:prstGeom prst="rect">
            <a:avLst/>
          </a:prstGeom>
        </p:spPr>
        <p:txBody>
          <a:bodyPr wrap="square">
            <a:spAutoFit/>
          </a:bodyPr>
          <a:lstStyle/>
          <a:p>
            <a:r>
              <a:rPr lang="en-US" sz="1600" b="1" dirty="0">
                <a:solidFill>
                  <a:schemeClr val="bg1"/>
                </a:solidFill>
                <a:latin typeface="Cambria" panose="02040503050406030204" pitchFamily="18" charset="0"/>
              </a:rPr>
              <a:t>About Softvent…..</a:t>
            </a:r>
            <a:br>
              <a:rPr lang="en-US" sz="1600" b="1" dirty="0">
                <a:solidFill>
                  <a:schemeClr val="bg1"/>
                </a:solidFill>
                <a:latin typeface="Cambria" panose="02040503050406030204" pitchFamily="18" charset="0"/>
              </a:rPr>
            </a:br>
            <a:br>
              <a:rPr lang="en-GB" altLang="ko-KR" sz="1600" dirty="0">
                <a:solidFill>
                  <a:schemeClr val="bg1"/>
                </a:solidFill>
                <a:latin typeface="Cambria" panose="02040503050406030204" pitchFamily="18" charset="0"/>
                <a:ea typeface="Tahoma" pitchFamily="34" charset="0"/>
                <a:cs typeface="Tahoma" pitchFamily="34" charset="0"/>
              </a:rPr>
            </a:br>
            <a:r>
              <a:rPr lang="en-GB" altLang="ko-KR" sz="1600" dirty="0">
                <a:solidFill>
                  <a:schemeClr val="bg1"/>
                </a:solidFill>
                <a:latin typeface="Cambria" panose="02040503050406030204" pitchFamily="18" charset="0"/>
                <a:ea typeface="Tahoma" pitchFamily="34" charset="0"/>
                <a:cs typeface="Tahoma" pitchFamily="34" charset="0"/>
              </a:rPr>
              <a:t>We are into Product Development and Customised Software Solution providers since 1999.</a:t>
            </a:r>
            <a:br>
              <a:rPr lang="en-GB" altLang="ko-KR" sz="1600" dirty="0">
                <a:solidFill>
                  <a:schemeClr val="bg1"/>
                </a:solidFill>
                <a:latin typeface="Cambria" panose="02040503050406030204" pitchFamily="18" charset="0"/>
                <a:ea typeface="Tahoma" pitchFamily="34" charset="0"/>
                <a:cs typeface="Tahoma" pitchFamily="34" charset="0"/>
              </a:rPr>
            </a:br>
            <a:br>
              <a:rPr lang="en-GB" altLang="ko-KR" sz="1600" dirty="0">
                <a:solidFill>
                  <a:schemeClr val="bg1"/>
                </a:solidFill>
                <a:latin typeface="Cambria" panose="02040503050406030204" pitchFamily="18" charset="0"/>
                <a:ea typeface="Tahoma" pitchFamily="34" charset="0"/>
                <a:cs typeface="Tahoma" pitchFamily="34" charset="0"/>
              </a:rPr>
            </a:br>
            <a:r>
              <a:rPr lang="en-US" altLang="ko-KR" sz="1600" dirty="0">
                <a:solidFill>
                  <a:schemeClr val="bg1"/>
                </a:solidFill>
                <a:latin typeface="Cambria" panose="02040503050406030204" pitchFamily="18" charset="0"/>
                <a:ea typeface="Tahoma" pitchFamily="34" charset="0"/>
                <a:cs typeface="Tahoma" pitchFamily="34" charset="0"/>
              </a:rPr>
              <a:t>Softvent offers its customers a focused and responsive approach to solutions delivery.</a:t>
            </a:r>
            <a:br>
              <a:rPr lang="en-US" altLang="ko-KR" sz="1600" dirty="0">
                <a:solidFill>
                  <a:schemeClr val="bg1"/>
                </a:solidFill>
                <a:latin typeface="Cambria" panose="02040503050406030204" pitchFamily="18" charset="0"/>
                <a:ea typeface="Tahoma" pitchFamily="34" charset="0"/>
                <a:cs typeface="Tahoma" pitchFamily="34" charset="0"/>
              </a:rPr>
            </a:br>
            <a:r>
              <a:rPr lang="en-US" altLang="ko-KR" sz="1600" dirty="0">
                <a:solidFill>
                  <a:schemeClr val="bg1"/>
                </a:solidFill>
                <a:latin typeface="Cambria" panose="02040503050406030204" pitchFamily="18" charset="0"/>
                <a:ea typeface="Tahoma" pitchFamily="34" charset="0"/>
                <a:cs typeface="Tahoma" pitchFamily="34" charset="0"/>
              </a:rPr>
              <a:t>We strive to leverage on cutting edge technologies and project management tools, using them to our advantage in the execution of all our projects keeping the highest levels of quality in mind.</a:t>
            </a:r>
            <a:br>
              <a:rPr lang="en-US" altLang="ko-KR" sz="1600" dirty="0">
                <a:solidFill>
                  <a:schemeClr val="bg1"/>
                </a:solidFill>
                <a:latin typeface="Cambria" panose="02040503050406030204" pitchFamily="18" charset="0"/>
                <a:ea typeface="Tahoma" pitchFamily="34" charset="0"/>
                <a:cs typeface="Tahoma" pitchFamily="34" charset="0"/>
              </a:rPr>
            </a:br>
            <a:br>
              <a:rPr lang="en-US" altLang="ko-KR" sz="1600" dirty="0">
                <a:solidFill>
                  <a:schemeClr val="bg1"/>
                </a:solidFill>
                <a:latin typeface="Cambria" panose="02040503050406030204" pitchFamily="18" charset="0"/>
                <a:ea typeface="Tahoma" pitchFamily="34" charset="0"/>
                <a:cs typeface="Tahoma" pitchFamily="34" charset="0"/>
              </a:rPr>
            </a:br>
            <a:r>
              <a:rPr lang="en-US" altLang="ko-KR" sz="1600" dirty="0">
                <a:solidFill>
                  <a:schemeClr val="bg1"/>
                </a:solidFill>
                <a:latin typeface="Cambria" panose="02040503050406030204" pitchFamily="18" charset="0"/>
                <a:ea typeface="Tahoma" pitchFamily="34" charset="0"/>
                <a:cs typeface="Tahoma" pitchFamily="34" charset="0"/>
              </a:rPr>
              <a:t>Softvent, which was started by small team, is now a world class Application Solutions </a:t>
            </a:r>
          </a:p>
          <a:p>
            <a:r>
              <a:rPr lang="en-US" altLang="ko-KR" sz="1600" dirty="0">
                <a:solidFill>
                  <a:schemeClr val="bg1"/>
                </a:solidFill>
                <a:latin typeface="Cambria" panose="02040503050406030204" pitchFamily="18" charset="0"/>
                <a:ea typeface="Tahoma" pitchFamily="34" charset="0"/>
                <a:cs typeface="Tahoma" pitchFamily="34" charset="0"/>
              </a:rPr>
              <a:t>Provider with a state of the art development center in Bengaluru, India.</a:t>
            </a:r>
            <a:br>
              <a:rPr lang="en-US" altLang="ko-KR" sz="1600" dirty="0">
                <a:solidFill>
                  <a:schemeClr val="bg1"/>
                </a:solidFill>
                <a:latin typeface="Cambria" panose="02040503050406030204" pitchFamily="18" charset="0"/>
                <a:ea typeface="Tahoma" pitchFamily="34" charset="0"/>
                <a:cs typeface="Tahoma" pitchFamily="34" charset="0"/>
              </a:rPr>
            </a:br>
            <a:br>
              <a:rPr lang="en-US" altLang="en-US" sz="1600" dirty="0">
                <a:solidFill>
                  <a:schemeClr val="bg1"/>
                </a:solidFill>
                <a:latin typeface="Cambria" panose="02040503050406030204" pitchFamily="18" charset="0"/>
                <a:ea typeface="Tahoma" pitchFamily="34" charset="0"/>
                <a:cs typeface="Tahoma" pitchFamily="34" charset="0"/>
              </a:rPr>
            </a:br>
            <a:r>
              <a:rPr lang="en-US" altLang="en-US" sz="1600" b="1" i="1" dirty="0">
                <a:solidFill>
                  <a:schemeClr val="bg1"/>
                </a:solidFill>
                <a:latin typeface="Cambria" panose="02040503050406030204" pitchFamily="18" charset="0"/>
                <a:ea typeface="Tahoma" pitchFamily="34" charset="0"/>
                <a:cs typeface="Tahoma" pitchFamily="34" charset="0"/>
              </a:rPr>
              <a:t>"</a:t>
            </a:r>
            <a:r>
              <a:rPr lang="en-US" altLang="en-US" sz="1600" b="1" dirty="0">
                <a:solidFill>
                  <a:schemeClr val="bg1"/>
                </a:solidFill>
                <a:latin typeface="Cambria" panose="02040503050406030204" pitchFamily="18" charset="0"/>
                <a:ea typeface="Tahoma" pitchFamily="34" charset="0"/>
                <a:cs typeface="Tahoma" pitchFamily="34" charset="0"/>
              </a:rPr>
              <a:t>Technology which keeps you ahead</a:t>
            </a:r>
            <a:r>
              <a:rPr lang="en-US" altLang="en-US" sz="1600" b="1" i="1" dirty="0">
                <a:solidFill>
                  <a:schemeClr val="bg1"/>
                </a:solidFill>
                <a:latin typeface="Cambria" panose="02040503050406030204" pitchFamily="18" charset="0"/>
                <a:ea typeface="Tahoma" pitchFamily="34" charset="0"/>
                <a:cs typeface="Tahoma" pitchFamily="34" charset="0"/>
              </a:rPr>
              <a:t>"</a:t>
            </a:r>
            <a:r>
              <a:rPr lang="en-US" altLang="en-US" sz="1600" dirty="0">
                <a:solidFill>
                  <a:schemeClr val="bg1"/>
                </a:solidFill>
                <a:latin typeface="Cambria" panose="02040503050406030204" pitchFamily="18" charset="0"/>
                <a:ea typeface="Tahoma" pitchFamily="34" charset="0"/>
                <a:cs typeface="Tahoma" pitchFamily="34" charset="0"/>
              </a:rPr>
              <a:t> has always been our motto. </a:t>
            </a:r>
            <a:br>
              <a:rPr lang="en-US" altLang="en-US" sz="1600" dirty="0">
                <a:solidFill>
                  <a:schemeClr val="bg1"/>
                </a:solidFill>
                <a:latin typeface="Cambria" panose="02040503050406030204" pitchFamily="18" charset="0"/>
                <a:ea typeface="Tahoma" pitchFamily="34" charset="0"/>
                <a:cs typeface="Tahoma" pitchFamily="34" charset="0"/>
              </a:rPr>
            </a:br>
            <a:br>
              <a:rPr lang="en-US" altLang="en-US" sz="1600" dirty="0">
                <a:solidFill>
                  <a:schemeClr val="bg1"/>
                </a:solidFill>
                <a:latin typeface="Cambria" panose="02040503050406030204" pitchFamily="18" charset="0"/>
                <a:ea typeface="Tahoma" pitchFamily="34" charset="0"/>
                <a:cs typeface="Tahoma" pitchFamily="34" charset="0"/>
              </a:rPr>
            </a:br>
            <a:r>
              <a:rPr lang="en-US" altLang="en-US" sz="1600" dirty="0">
                <a:solidFill>
                  <a:schemeClr val="bg1"/>
                </a:solidFill>
                <a:latin typeface="Cambria" panose="02040503050406030204" pitchFamily="18" charset="0"/>
                <a:ea typeface="Tahoma" pitchFamily="34" charset="0"/>
                <a:cs typeface="Tahoma" pitchFamily="34" charset="0"/>
              </a:rPr>
              <a:t>Our goal is to provide comprehensive business solutions to help achieve your business objectives completely.</a:t>
            </a:r>
            <a:br>
              <a:rPr lang="en-US" altLang="en-US" sz="1600" dirty="0">
                <a:solidFill>
                  <a:schemeClr val="bg1"/>
                </a:solidFill>
                <a:latin typeface="Cambria" panose="02040503050406030204" pitchFamily="18" charset="0"/>
                <a:ea typeface="Tahoma" pitchFamily="34" charset="0"/>
                <a:cs typeface="Tahoma" pitchFamily="34" charset="0"/>
              </a:rPr>
            </a:br>
            <a:br>
              <a:rPr lang="en-US" altLang="en-US" sz="1600" dirty="0">
                <a:solidFill>
                  <a:schemeClr val="bg1"/>
                </a:solidFill>
                <a:latin typeface="Cambria" panose="02040503050406030204" pitchFamily="18" charset="0"/>
                <a:ea typeface="Tahoma" pitchFamily="34" charset="0"/>
                <a:cs typeface="Tahoma" pitchFamily="34" charset="0"/>
              </a:rPr>
            </a:br>
            <a:r>
              <a:rPr lang="en-US" altLang="en-US" sz="1600" dirty="0">
                <a:solidFill>
                  <a:schemeClr val="bg1"/>
                </a:solidFill>
                <a:latin typeface="Cambria" panose="02040503050406030204" pitchFamily="18" charset="0"/>
                <a:ea typeface="Tahoma" pitchFamily="34" charset="0"/>
                <a:cs typeface="Tahoma" pitchFamily="34" charset="0"/>
              </a:rPr>
              <a:t>We have seen tremendous growth in the last Two Decades. As an organization we have grown from a two-employee company to over 30 employees. In the process we have seen a compounded annual growth of over 100% each year.</a:t>
            </a:r>
            <a:br>
              <a:rPr lang="en-US" altLang="en-US" sz="1600" dirty="0">
                <a:solidFill>
                  <a:schemeClr val="bg1"/>
                </a:solidFill>
                <a:latin typeface="Cambria" panose="02040503050406030204" pitchFamily="18" charset="0"/>
                <a:ea typeface="Tahoma" pitchFamily="34" charset="0"/>
                <a:cs typeface="Tahoma" pitchFamily="34" charset="0"/>
              </a:rPr>
            </a:br>
            <a:endParaRPr lang="en-US" sz="1600" dirty="0">
              <a:solidFill>
                <a:schemeClr val="bg1"/>
              </a:solidFill>
            </a:endParaRPr>
          </a:p>
        </p:txBody>
      </p:sp>
    </p:spTree>
    <p:extLst>
      <p:ext uri="{BB962C8B-B14F-4D97-AF65-F5344CB8AC3E}">
        <p14:creationId xmlns:p14="http://schemas.microsoft.com/office/powerpoint/2010/main" val="2351305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8021"/>
            <a:ext cx="76200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SECURITY</a:t>
            </a:r>
          </a:p>
        </p:txBody>
      </p:sp>
      <p:sp>
        <p:nvSpPr>
          <p:cNvPr id="3" name="Content Placeholder 2"/>
          <p:cNvSpPr>
            <a:spLocks noGrp="1"/>
          </p:cNvSpPr>
          <p:nvPr>
            <p:ph idx="1"/>
          </p:nvPr>
        </p:nvSpPr>
        <p:spPr>
          <a:xfrm>
            <a:off x="381000" y="1447800"/>
            <a:ext cx="8229600" cy="4952999"/>
          </a:xfrm>
        </p:spPr>
        <p:txBody>
          <a:bodyPr/>
          <a:lstStyle/>
          <a:p>
            <a:pPr>
              <a:buFont typeface="Wingdings" pitchFamily="2" charset="2"/>
              <a:buChar char="Ø"/>
            </a:pPr>
            <a:endParaRPr lang="en-US" sz="2000" dirty="0"/>
          </a:p>
          <a:p>
            <a:pPr marL="0" indent="0">
              <a:buNone/>
            </a:pPr>
            <a:endParaRPr lang="en-US" sz="2000" dirty="0">
              <a:latin typeface="Cambria" pitchFamily="18" charset="0"/>
            </a:endParaRPr>
          </a:p>
          <a:p>
            <a:pPr>
              <a:buClrTx/>
              <a:buFont typeface="Wingdings" panose="05000000000000000000" pitchFamily="2" charset="2"/>
              <a:buChar char="Ø"/>
            </a:pPr>
            <a:r>
              <a:rPr lang="en-US" sz="1600" dirty="0">
                <a:solidFill>
                  <a:schemeClr val="bg1"/>
                </a:solidFill>
                <a:latin typeface="Cambria" pitchFamily="18" charset="0"/>
              </a:rPr>
              <a:t>Security allows creating new username and password. This screen allows the user to access required form by disabling other forms as shown below.</a:t>
            </a:r>
          </a:p>
          <a:p>
            <a:pPr lvl="0">
              <a:buClrTx/>
              <a:buFont typeface="Wingdings" panose="05000000000000000000" pitchFamily="2" charset="2"/>
              <a:buChar char="Ø"/>
            </a:pPr>
            <a:endParaRPr lang="en-US" sz="2000" dirty="0">
              <a:latin typeface="Cambria" pitchFamily="18" charset="0"/>
            </a:endParaRPr>
          </a:p>
          <a:p>
            <a:pPr marL="0" lv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6" name="Picture 5"/>
          <p:cNvPicPr/>
          <p:nvPr/>
        </p:nvPicPr>
        <p:blipFill>
          <a:blip r:embed="rId2"/>
          <a:stretch>
            <a:fillRect/>
          </a:stretch>
        </p:blipFill>
        <p:spPr>
          <a:xfrm>
            <a:off x="533400" y="1796761"/>
            <a:ext cx="2371725" cy="371475"/>
          </a:xfrm>
          <a:prstGeom prst="rect">
            <a:avLst/>
          </a:prstGeom>
          <a:ln w="28575">
            <a:solidFill>
              <a:schemeClr val="bg2"/>
            </a:solidFill>
          </a:ln>
        </p:spPr>
      </p:pic>
      <p:pic>
        <p:nvPicPr>
          <p:cNvPr id="7" name="Picture 6"/>
          <p:cNvPicPr/>
          <p:nvPr/>
        </p:nvPicPr>
        <p:blipFill>
          <a:blip r:embed="rId3"/>
          <a:stretch>
            <a:fillRect/>
          </a:stretch>
        </p:blipFill>
        <p:spPr>
          <a:xfrm>
            <a:off x="533400" y="3298247"/>
            <a:ext cx="3200400" cy="2514600"/>
          </a:xfrm>
          <a:prstGeom prst="rect">
            <a:avLst/>
          </a:prstGeom>
          <a:ln w="28575">
            <a:solidFill>
              <a:schemeClr val="bg1"/>
            </a:solidFill>
          </a:ln>
        </p:spPr>
      </p:pic>
      <p:pic>
        <p:nvPicPr>
          <p:cNvPr id="8" name="Picture 7"/>
          <p:cNvPicPr/>
          <p:nvPr/>
        </p:nvPicPr>
        <p:blipFill>
          <a:blip r:embed="rId4"/>
          <a:stretch>
            <a:fillRect/>
          </a:stretch>
        </p:blipFill>
        <p:spPr>
          <a:xfrm>
            <a:off x="4048125" y="2819400"/>
            <a:ext cx="1476375" cy="381000"/>
          </a:xfrm>
          <a:prstGeom prst="rect">
            <a:avLst/>
          </a:prstGeom>
          <a:ln w="28575">
            <a:solidFill>
              <a:schemeClr val="bg1"/>
            </a:solidFill>
          </a:ln>
        </p:spPr>
      </p:pic>
      <p:pic>
        <p:nvPicPr>
          <p:cNvPr id="11" name="Picture 10"/>
          <p:cNvPicPr/>
          <p:nvPr/>
        </p:nvPicPr>
        <p:blipFill>
          <a:blip r:embed="rId5"/>
          <a:stretch>
            <a:fillRect/>
          </a:stretch>
        </p:blipFill>
        <p:spPr>
          <a:xfrm>
            <a:off x="4038600" y="3298247"/>
            <a:ext cx="4191002" cy="2514600"/>
          </a:xfrm>
          <a:prstGeom prst="rect">
            <a:avLst/>
          </a:prstGeom>
          <a:ln w="28575">
            <a:solidFill>
              <a:schemeClr val="bg1"/>
            </a:solidFill>
          </a:ln>
        </p:spPr>
      </p:pic>
    </p:spTree>
    <p:extLst>
      <p:ext uri="{BB962C8B-B14F-4D97-AF65-F5344CB8AC3E}">
        <p14:creationId xmlns:p14="http://schemas.microsoft.com/office/powerpoint/2010/main" val="2328681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0"/>
            <a:ext cx="5410200" cy="609600"/>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EXIT</a:t>
            </a:r>
          </a:p>
        </p:txBody>
      </p:sp>
      <p:sp>
        <p:nvSpPr>
          <p:cNvPr id="3" name="Content Placeholder 2"/>
          <p:cNvSpPr>
            <a:spLocks noGrp="1"/>
          </p:cNvSpPr>
          <p:nvPr>
            <p:ph idx="1"/>
          </p:nvPr>
        </p:nvSpPr>
        <p:spPr>
          <a:xfrm>
            <a:off x="381000" y="1752600"/>
            <a:ext cx="8229600" cy="4648200"/>
          </a:xfrm>
        </p:spPr>
        <p:txBody>
          <a:bodyPr/>
          <a:lstStyle/>
          <a:p>
            <a:pPr>
              <a:buFont typeface="Wingdings" pitchFamily="2" charset="2"/>
              <a:buChar char="Ø"/>
            </a:pPr>
            <a:endParaRPr lang="en-US" sz="2000" dirty="0"/>
          </a:p>
          <a:p>
            <a:pPr marL="0" indent="0">
              <a:buNone/>
            </a:pPr>
            <a:endParaRPr lang="en-US" sz="2000" dirty="0">
              <a:latin typeface="Cambria" pitchFamily="18" charset="0"/>
            </a:endParaRPr>
          </a:p>
          <a:p>
            <a:pPr>
              <a:buClrTx/>
              <a:buFont typeface="Wingdings" pitchFamily="2" charset="2"/>
              <a:buChar char="Ø"/>
            </a:pPr>
            <a:r>
              <a:rPr lang="en-US" sz="1600" dirty="0">
                <a:solidFill>
                  <a:schemeClr val="bg1"/>
                </a:solidFill>
                <a:latin typeface="Cambria" pitchFamily="18" charset="0"/>
              </a:rPr>
              <a:t>This is used to exit the Software</a:t>
            </a:r>
            <a:r>
              <a:rPr lang="en-US" sz="2000" dirty="0">
                <a:latin typeface="Cambria" pitchFamily="18" charset="0"/>
              </a:rPr>
              <a:t>.</a:t>
            </a:r>
          </a:p>
          <a:p>
            <a:pPr marL="0" lvl="0" indent="0">
              <a:buNone/>
            </a:pPr>
            <a:endParaRPr lang="en-US" sz="2000" dirty="0">
              <a:latin typeface="Cambria" pitchFamily="18" charset="0"/>
            </a:endParaRPr>
          </a:p>
          <a:p>
            <a:pPr marL="0" lvl="0" indent="0">
              <a:buNone/>
            </a:pPr>
            <a:endParaRPr lang="en-US" sz="2000" dirty="0">
              <a:latin typeface="Cambria" pitchFamily="18" charset="0"/>
            </a:endParaRPr>
          </a:p>
          <a:p>
            <a:pPr marL="0" indent="0">
              <a:buNone/>
            </a:pPr>
            <a:endParaRPr lang="en-US" sz="2000" dirty="0">
              <a:latin typeface="Cambria" pitchFamily="18" charset="0"/>
            </a:endParaRPr>
          </a:p>
        </p:txBody>
      </p:sp>
      <p:pic>
        <p:nvPicPr>
          <p:cNvPr id="9" name="Picture 8"/>
          <p:cNvPicPr/>
          <p:nvPr/>
        </p:nvPicPr>
        <p:blipFill>
          <a:blip r:embed="rId2"/>
          <a:stretch>
            <a:fillRect/>
          </a:stretch>
        </p:blipFill>
        <p:spPr>
          <a:xfrm>
            <a:off x="561975" y="1933575"/>
            <a:ext cx="2381250" cy="352425"/>
          </a:xfrm>
          <a:prstGeom prst="rect">
            <a:avLst/>
          </a:prstGeom>
          <a:ln w="28575">
            <a:solidFill>
              <a:schemeClr val="bg1"/>
            </a:solidFill>
          </a:ln>
        </p:spPr>
      </p:pic>
      <p:pic>
        <p:nvPicPr>
          <p:cNvPr id="10" name="Picture 9"/>
          <p:cNvPicPr/>
          <p:nvPr/>
        </p:nvPicPr>
        <p:blipFill>
          <a:blip r:embed="rId3"/>
          <a:stretch>
            <a:fillRect/>
          </a:stretch>
        </p:blipFill>
        <p:spPr>
          <a:xfrm>
            <a:off x="2590800" y="3124200"/>
            <a:ext cx="2735408" cy="1752600"/>
          </a:xfrm>
          <a:prstGeom prst="rect">
            <a:avLst/>
          </a:prstGeom>
          <a:ln w="28575">
            <a:solidFill>
              <a:schemeClr val="bg1"/>
            </a:solidFill>
          </a:ln>
        </p:spPr>
      </p:pic>
    </p:spTree>
    <p:extLst>
      <p:ext uri="{BB962C8B-B14F-4D97-AF65-F5344CB8AC3E}">
        <p14:creationId xmlns:p14="http://schemas.microsoft.com/office/powerpoint/2010/main" val="16620007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00"/>
            <a:ext cx="8001000" cy="762000"/>
          </a:xfrm>
        </p:spPr>
        <p:txBody>
          <a:bodyPr>
            <a:normAutofit/>
          </a:bodyPr>
          <a:lstStyle/>
          <a:p>
            <a:pPr algn="ctr"/>
            <a:r>
              <a:rPr lang="en-US" spc="0" dirty="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Cambria" panose="02040503050406030204" pitchFamily="18" charset="0"/>
              </a:rPr>
              <a:t>Thank You</a:t>
            </a:r>
          </a:p>
        </p:txBody>
      </p:sp>
      <p:pic>
        <p:nvPicPr>
          <p:cNvPr id="4" name="Picture 3">
            <a:extLst>
              <a:ext uri="{FF2B5EF4-FFF2-40B4-BE49-F238E27FC236}">
                <a16:creationId xmlns:a16="http://schemas.microsoft.com/office/drawing/2014/main" id="{6D68B717-8441-480E-98BE-7B4F9A0C0DD1}"/>
              </a:ext>
            </a:extLst>
          </p:cNvPr>
          <p:cNvPicPr>
            <a:picLocks noChangeAspect="1"/>
          </p:cNvPicPr>
          <p:nvPr/>
        </p:nvPicPr>
        <p:blipFill>
          <a:blip r:embed="rId2"/>
          <a:stretch>
            <a:fillRect/>
          </a:stretch>
        </p:blipFill>
        <p:spPr>
          <a:xfrm>
            <a:off x="381001" y="2971800"/>
            <a:ext cx="5086350" cy="1457325"/>
          </a:xfrm>
          <a:prstGeom prst="rect">
            <a:avLst/>
          </a:prstGeom>
        </p:spPr>
      </p:pic>
      <p:sp>
        <p:nvSpPr>
          <p:cNvPr id="5" name="TextBox 4">
            <a:extLst>
              <a:ext uri="{FF2B5EF4-FFF2-40B4-BE49-F238E27FC236}">
                <a16:creationId xmlns:a16="http://schemas.microsoft.com/office/drawing/2014/main" id="{2395DE8D-0209-46DE-85A3-8D1D83C1ECDB}"/>
              </a:ext>
            </a:extLst>
          </p:cNvPr>
          <p:cNvSpPr txBox="1"/>
          <p:nvPr/>
        </p:nvSpPr>
        <p:spPr>
          <a:xfrm>
            <a:off x="5562600" y="1464258"/>
            <a:ext cx="3352800" cy="4431983"/>
          </a:xfrm>
          <a:prstGeom prst="rect">
            <a:avLst/>
          </a:prstGeom>
          <a:noFill/>
        </p:spPr>
        <p:txBody>
          <a:bodyPr wrap="square" rtlCol="0">
            <a:spAutoFit/>
          </a:bodyPr>
          <a:lstStyle/>
          <a:p>
            <a:pPr algn="just"/>
            <a:r>
              <a:rPr lang="en-US" dirty="0">
                <a:solidFill>
                  <a:schemeClr val="bg1"/>
                </a:solidFill>
                <a:latin typeface="Cambria" panose="02040503050406030204" pitchFamily="18" charset="0"/>
              </a:rPr>
              <a:t>Need to understand how </a:t>
            </a:r>
            <a:r>
              <a:rPr lang="en-US" dirty="0">
                <a:latin typeface="Cambria" panose="02040503050406030204" pitchFamily="18" charset="0"/>
              </a:rPr>
              <a:t>a </a:t>
            </a:r>
            <a:r>
              <a:rPr lang="en-US" dirty="0">
                <a:solidFill>
                  <a:schemeClr val="bg1"/>
                </a:solidFill>
                <a:latin typeface="Cambria" panose="02040503050406030204" pitchFamily="18" charset="0"/>
              </a:rPr>
              <a:t>MyDocTracker could potentially help you, or simply get a software at your affordable price. contact one of our experts today.</a:t>
            </a:r>
          </a:p>
          <a:p>
            <a:pPr algn="just"/>
            <a:endParaRPr lang="en-US" dirty="0">
              <a:solidFill>
                <a:schemeClr val="bg1"/>
              </a:solidFill>
              <a:latin typeface="Cambria" panose="02040503050406030204" pitchFamily="18" charset="0"/>
            </a:endParaRPr>
          </a:p>
          <a:p>
            <a:pPr algn="just"/>
            <a:r>
              <a:rPr lang="en-US" sz="2400" b="1" dirty="0">
                <a:solidFill>
                  <a:schemeClr val="bg1"/>
                </a:solidFill>
                <a:latin typeface="Cambria" panose="02040503050406030204" pitchFamily="18" charset="0"/>
              </a:rPr>
              <a:t>Softvent Services Pvt Ltd</a:t>
            </a:r>
          </a:p>
          <a:p>
            <a:pPr algn="just"/>
            <a:r>
              <a:rPr lang="en-US" dirty="0">
                <a:solidFill>
                  <a:schemeClr val="bg1"/>
                </a:solidFill>
                <a:latin typeface="Cambria" panose="02040503050406030204" pitchFamily="18" charset="0"/>
              </a:rPr>
              <a:t>more info @ softvent.com</a:t>
            </a:r>
          </a:p>
          <a:p>
            <a:pPr algn="just"/>
            <a:r>
              <a:rPr lang="en-US" dirty="0">
                <a:solidFill>
                  <a:schemeClr val="bg1"/>
                </a:solidFill>
                <a:latin typeface="Cambria" panose="02040503050406030204" pitchFamily="18" charset="0"/>
              </a:rPr>
              <a:t>Support / Sales Contact on </a:t>
            </a:r>
          </a:p>
          <a:p>
            <a:pPr algn="just"/>
            <a:endParaRPr lang="en-US" dirty="0">
              <a:solidFill>
                <a:schemeClr val="bg1"/>
              </a:solidFill>
              <a:latin typeface="Cambria" panose="02040503050406030204" pitchFamily="18" charset="0"/>
            </a:endParaRPr>
          </a:p>
          <a:p>
            <a:pPr algn="just"/>
            <a:r>
              <a:rPr lang="en-US" dirty="0">
                <a:solidFill>
                  <a:schemeClr val="bg1"/>
                </a:solidFill>
                <a:latin typeface="Cambria" panose="02040503050406030204" pitchFamily="18" charset="0"/>
              </a:rPr>
              <a:t>9900918613</a:t>
            </a:r>
          </a:p>
          <a:p>
            <a:pPr algn="just"/>
            <a:r>
              <a:rPr lang="en-US" dirty="0">
                <a:solidFill>
                  <a:schemeClr val="bg1"/>
                </a:solidFill>
                <a:latin typeface="Cambria" panose="02040503050406030204" pitchFamily="18" charset="0"/>
              </a:rPr>
              <a:t>9945036934</a:t>
            </a:r>
          </a:p>
          <a:p>
            <a:pPr algn="just"/>
            <a:r>
              <a:rPr lang="en-US" dirty="0">
                <a:solidFill>
                  <a:schemeClr val="bg1"/>
                </a:solidFill>
                <a:latin typeface="Cambria" panose="02040503050406030204" pitchFamily="18" charset="0"/>
              </a:rPr>
              <a:t>9880606365 </a:t>
            </a:r>
          </a:p>
        </p:txBody>
      </p:sp>
    </p:spTree>
    <p:extLst>
      <p:ext uri="{BB962C8B-B14F-4D97-AF65-F5344CB8AC3E}">
        <p14:creationId xmlns:p14="http://schemas.microsoft.com/office/powerpoint/2010/main" val="1538125411"/>
      </p:ext>
    </p:extLst>
  </p:cSld>
  <p:clrMapOvr>
    <a:masterClrMapping/>
  </p:clrMapOvr>
  <mc:AlternateContent xmlns:mc="http://schemas.openxmlformats.org/markup-compatibility/2006" xmlns:p14="http://schemas.microsoft.com/office/powerpoint/2010/main">
    <mc:Choice Requires="p14">
      <p:transition spd="slow" p14:dur="175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882" y="6075402"/>
            <a:ext cx="6897687" cy="84919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1300" spc="0" dirty="0">
              <a:ln w="11430"/>
              <a:solidFill>
                <a:srgbClr val="FF0000"/>
              </a:solidFill>
            </a:endParaRPr>
          </a:p>
        </p:txBody>
      </p:sp>
      <p:sp>
        <p:nvSpPr>
          <p:cNvPr id="5" name="Text Placeholder 4">
            <a:extLst>
              <a:ext uri="{FF2B5EF4-FFF2-40B4-BE49-F238E27FC236}">
                <a16:creationId xmlns:a16="http://schemas.microsoft.com/office/drawing/2014/main" id="{90CCC029-3AF8-49A1-90D3-CC14D674230E}"/>
              </a:ext>
            </a:extLst>
          </p:cNvPr>
          <p:cNvSpPr>
            <a:spLocks noGrp="1"/>
          </p:cNvSpPr>
          <p:nvPr>
            <p:ph type="body" idx="1"/>
          </p:nvPr>
        </p:nvSpPr>
        <p:spPr>
          <a:xfrm>
            <a:off x="94827" y="4340050"/>
            <a:ext cx="7953162" cy="818848"/>
          </a:xfrm>
        </p:spPr>
        <p:txBody>
          <a:bodyPr>
            <a:normAutofit/>
          </a:bodyPr>
          <a:lstStyle/>
          <a:p>
            <a:pPr marL="342900" indent="-342900">
              <a:buFont typeface="Wingdings" panose="05000000000000000000" pitchFamily="2" charset="2"/>
              <a:buChar char="§"/>
            </a:pPr>
            <a:r>
              <a:rPr lang="en-US" sz="1600" dirty="0">
                <a:solidFill>
                  <a:schemeClr val="tx1"/>
                </a:solidFill>
                <a:latin typeface="Cambria" panose="02040503050406030204" pitchFamily="18" charset="0"/>
              </a:rPr>
              <a:t>Through managing the creation, capture, indexing, storage, retrieval and secure destruction of information.</a:t>
            </a:r>
          </a:p>
        </p:txBody>
      </p:sp>
      <p:sp>
        <p:nvSpPr>
          <p:cNvPr id="6" name="Rectangle 5">
            <a:extLst>
              <a:ext uri="{FF2B5EF4-FFF2-40B4-BE49-F238E27FC236}">
                <a16:creationId xmlns:a16="http://schemas.microsoft.com/office/drawing/2014/main" id="{435F38F3-CC76-4464-ADFA-27368FF4E247}"/>
              </a:ext>
            </a:extLst>
          </p:cNvPr>
          <p:cNvSpPr/>
          <p:nvPr/>
        </p:nvSpPr>
        <p:spPr>
          <a:xfrm>
            <a:off x="228600" y="974105"/>
            <a:ext cx="3657600" cy="707886"/>
          </a:xfrm>
          <a:prstGeom prst="rect">
            <a:avLst/>
          </a:prstGeom>
          <a:noFill/>
        </p:spPr>
        <p:txBody>
          <a:bodyPr wrap="square" lIns="91440" tIns="45720" rIns="91440" bIns="45720">
            <a:spAutoFit/>
          </a:bodyPr>
          <a:lstStyle/>
          <a:p>
            <a:pPr algn="ctr"/>
            <a:r>
              <a:rPr lang="en-US" sz="4000" b="0" cap="none" spc="0" dirty="0">
                <a:ln w="0"/>
                <a:solidFill>
                  <a:srgbClr val="FFC000"/>
                </a:solidFill>
                <a:effectLst>
                  <a:reflection blurRad="6350" stA="53000" endA="300" endPos="35500" dir="5400000" sy="-90000" algn="bl" rotWithShape="0"/>
                </a:effectLst>
                <a:latin typeface="Cambria" panose="02040503050406030204" pitchFamily="18" charset="0"/>
              </a:rPr>
              <a:t>Salient Features</a:t>
            </a:r>
          </a:p>
        </p:txBody>
      </p:sp>
      <p:sp>
        <p:nvSpPr>
          <p:cNvPr id="7" name="TextBox 6">
            <a:extLst>
              <a:ext uri="{FF2B5EF4-FFF2-40B4-BE49-F238E27FC236}">
                <a16:creationId xmlns:a16="http://schemas.microsoft.com/office/drawing/2014/main" id="{F412E4D3-C317-4BB4-9E5A-5008F8C9EF6A}"/>
              </a:ext>
            </a:extLst>
          </p:cNvPr>
          <p:cNvSpPr txBox="1"/>
          <p:nvPr/>
        </p:nvSpPr>
        <p:spPr>
          <a:xfrm>
            <a:off x="113877" y="1949767"/>
            <a:ext cx="8153400" cy="584775"/>
          </a:xfrm>
          <a:prstGeom prst="rect">
            <a:avLst/>
          </a:prstGeom>
          <a:noFill/>
        </p:spPr>
        <p:txBody>
          <a:bodyPr wrap="square" rtlCol="0">
            <a:spAutoFit/>
          </a:bodyPr>
          <a:lstStyle/>
          <a:p>
            <a:pPr marL="285750" indent="-285750" algn="just">
              <a:buFont typeface="Wingdings" panose="05000000000000000000" pitchFamily="2" charset="2"/>
              <a:buChar char="§"/>
            </a:pPr>
            <a:r>
              <a:rPr lang="en-US" sz="1600" dirty="0">
                <a:latin typeface="Cambria" panose="02040503050406030204" pitchFamily="18" charset="0"/>
              </a:rPr>
              <a:t>Our off-site storage solution for your hard-copy files and electronic documents gives you flexible access to your documents.</a:t>
            </a:r>
          </a:p>
        </p:txBody>
      </p:sp>
      <p:sp>
        <p:nvSpPr>
          <p:cNvPr id="8" name="TextBox 7">
            <a:extLst>
              <a:ext uri="{FF2B5EF4-FFF2-40B4-BE49-F238E27FC236}">
                <a16:creationId xmlns:a16="http://schemas.microsoft.com/office/drawing/2014/main" id="{FFD43930-86D9-4F10-BD82-F67549D3769A}"/>
              </a:ext>
            </a:extLst>
          </p:cNvPr>
          <p:cNvSpPr txBox="1"/>
          <p:nvPr/>
        </p:nvSpPr>
        <p:spPr>
          <a:xfrm>
            <a:off x="124038" y="2564116"/>
            <a:ext cx="8172025" cy="1077218"/>
          </a:xfrm>
          <a:prstGeom prst="rect">
            <a:avLst/>
          </a:prstGeom>
          <a:noFill/>
        </p:spPr>
        <p:txBody>
          <a:bodyPr wrap="square" rtlCol="0">
            <a:spAutoFit/>
          </a:bodyPr>
          <a:lstStyle/>
          <a:p>
            <a:pPr marL="285750" indent="-285750" algn="just">
              <a:buFont typeface="Wingdings" panose="05000000000000000000" pitchFamily="2" charset="2"/>
              <a:buChar char="§"/>
            </a:pPr>
            <a:r>
              <a:rPr lang="en-US" sz="1600" dirty="0">
                <a:latin typeface="Cambria" panose="02040503050406030204" pitchFamily="18" charset="0"/>
              </a:rPr>
              <a:t>We can send you details on storage, a history of activity and a comprehensive spend and trend analysis. This granular reporting is built for you, to give you transparency over where your records are, when they’ve been retrieved and when they’re scheduled for disposal.</a:t>
            </a:r>
          </a:p>
        </p:txBody>
      </p:sp>
      <p:sp>
        <p:nvSpPr>
          <p:cNvPr id="9" name="TextBox 8">
            <a:extLst>
              <a:ext uri="{FF2B5EF4-FFF2-40B4-BE49-F238E27FC236}">
                <a16:creationId xmlns:a16="http://schemas.microsoft.com/office/drawing/2014/main" id="{D4159D74-3417-4566-9E66-00F1DE48A7B6}"/>
              </a:ext>
            </a:extLst>
          </p:cNvPr>
          <p:cNvSpPr txBox="1"/>
          <p:nvPr/>
        </p:nvSpPr>
        <p:spPr>
          <a:xfrm>
            <a:off x="95251" y="3755275"/>
            <a:ext cx="8172026" cy="584775"/>
          </a:xfrm>
          <a:prstGeom prst="rect">
            <a:avLst/>
          </a:prstGeom>
          <a:noFill/>
        </p:spPr>
        <p:txBody>
          <a:bodyPr wrap="square" rtlCol="0">
            <a:spAutoFit/>
          </a:bodyPr>
          <a:lstStyle/>
          <a:p>
            <a:pPr marL="285750" indent="-285750" algn="just">
              <a:buFont typeface="Wingdings" panose="05000000000000000000" pitchFamily="2" charset="2"/>
              <a:buChar char="§"/>
            </a:pPr>
            <a:r>
              <a:rPr lang="en-US" sz="1600" dirty="0">
                <a:latin typeface="Cambria" panose="02040503050406030204" pitchFamily="18" charset="0"/>
              </a:rPr>
              <a:t>Whether it’s hard-copy legacy documents, which pose greater challenges for digitization, or digital documents.</a:t>
            </a:r>
          </a:p>
        </p:txBody>
      </p:sp>
    </p:spTree>
    <p:extLst>
      <p:ext uri="{BB962C8B-B14F-4D97-AF65-F5344CB8AC3E}">
        <p14:creationId xmlns:p14="http://schemas.microsoft.com/office/powerpoint/2010/main" val="18363443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A4BB-845D-43F8-9246-9BDC7BB60C3D}"/>
              </a:ext>
            </a:extLst>
          </p:cNvPr>
          <p:cNvSpPr>
            <a:spLocks noGrp="1"/>
          </p:cNvSpPr>
          <p:nvPr>
            <p:ph type="title"/>
          </p:nvPr>
        </p:nvSpPr>
        <p:spPr>
          <a:xfrm>
            <a:off x="152400" y="1219200"/>
            <a:ext cx="5486400" cy="990600"/>
          </a:xfrm>
        </p:spPr>
        <p:txBody>
          <a:bodyPr>
            <a:normAutofit fontScale="90000"/>
          </a:bodyPr>
          <a:lstStyle/>
          <a:p>
            <a:r>
              <a:rPr lang="en-US"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Salient</a:t>
            </a: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 </a:t>
            </a: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Features</a:t>
            </a: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 – Continued…</a:t>
            </a:r>
            <a:b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br>
            <a:endParaRPr lang="en-US" sz="2800" dirty="0">
              <a:latin typeface="Cambria" panose="02040503050406030204" pitchFamily="18" charset="0"/>
            </a:endParaRPr>
          </a:p>
        </p:txBody>
      </p:sp>
      <p:sp>
        <p:nvSpPr>
          <p:cNvPr id="3" name="Content Placeholder 2">
            <a:extLst>
              <a:ext uri="{FF2B5EF4-FFF2-40B4-BE49-F238E27FC236}">
                <a16:creationId xmlns:a16="http://schemas.microsoft.com/office/drawing/2014/main" id="{CDB62968-8DED-4828-9533-71891ED890D6}"/>
              </a:ext>
            </a:extLst>
          </p:cNvPr>
          <p:cNvSpPr>
            <a:spLocks noGrp="1"/>
          </p:cNvSpPr>
          <p:nvPr>
            <p:ph idx="1"/>
          </p:nvPr>
        </p:nvSpPr>
        <p:spPr>
          <a:xfrm>
            <a:off x="152400" y="2057400"/>
            <a:ext cx="8534400" cy="4114800"/>
          </a:xfrm>
        </p:spPr>
        <p:txBody>
          <a:bodyPr>
            <a:normAutofit/>
          </a:bodyPr>
          <a:lstStyle/>
          <a:p>
            <a:pPr>
              <a:buClrTx/>
              <a:buFont typeface="Wingdings" panose="05000000000000000000" pitchFamily="2" charset="2"/>
              <a:buChar char="§"/>
            </a:pPr>
            <a:r>
              <a:rPr lang="en-US" sz="1600" dirty="0">
                <a:solidFill>
                  <a:schemeClr val="bg1"/>
                </a:solidFill>
                <a:latin typeface="Cambria" pitchFamily="18" charset="0"/>
              </a:rPr>
              <a:t>Efficient document search and retrieval</a:t>
            </a:r>
          </a:p>
          <a:p>
            <a:pPr>
              <a:buClrTx/>
              <a:buFont typeface="Wingdings" panose="05000000000000000000" pitchFamily="2" charset="2"/>
              <a:buChar char="§"/>
            </a:pPr>
            <a:r>
              <a:rPr lang="en-US" sz="1600" dirty="0">
                <a:solidFill>
                  <a:schemeClr val="bg1"/>
                </a:solidFill>
                <a:latin typeface="Cambria" pitchFamily="18" charset="0"/>
              </a:rPr>
              <a:t>Secure and instant information sharing</a:t>
            </a:r>
          </a:p>
          <a:p>
            <a:pPr>
              <a:buClrTx/>
              <a:buFont typeface="Wingdings" panose="05000000000000000000" pitchFamily="2" charset="2"/>
              <a:buChar char="§"/>
            </a:pPr>
            <a:r>
              <a:rPr lang="en-US" sz="1600" dirty="0">
                <a:solidFill>
                  <a:schemeClr val="bg1"/>
                </a:solidFill>
                <a:latin typeface="Cambria" pitchFamily="18" charset="0"/>
              </a:rPr>
              <a:t>Intuitive user interface</a:t>
            </a:r>
          </a:p>
          <a:p>
            <a:pPr>
              <a:buClrTx/>
              <a:buFont typeface="Wingdings" panose="05000000000000000000" pitchFamily="2" charset="2"/>
              <a:buChar char="§"/>
            </a:pPr>
            <a:r>
              <a:rPr lang="en-US" sz="1600" dirty="0">
                <a:solidFill>
                  <a:schemeClr val="bg1"/>
                </a:solidFill>
                <a:latin typeface="Cambria" pitchFamily="18" charset="0"/>
              </a:rPr>
              <a:t>Notifications &amp; Reminders</a:t>
            </a:r>
          </a:p>
          <a:p>
            <a:pPr marL="0" indent="0">
              <a:buClrTx/>
              <a:buNone/>
            </a:pPr>
            <a:endParaRPr lang="en-US" sz="1600" dirty="0">
              <a:solidFill>
                <a:schemeClr val="bg1"/>
              </a:solidFill>
              <a:latin typeface="Cambria" pitchFamily="18" charset="0"/>
            </a:endParaRPr>
          </a:p>
          <a:p>
            <a:pPr>
              <a:buClrTx/>
              <a:buFont typeface="Wingdings" panose="05000000000000000000" pitchFamily="2" charset="2"/>
              <a:buChar char="§"/>
            </a:pPr>
            <a:r>
              <a:rPr lang="en-US" sz="1600" b="1" dirty="0">
                <a:solidFill>
                  <a:schemeClr val="bg1"/>
                </a:solidFill>
                <a:latin typeface="Cambria" pitchFamily="18" charset="0"/>
              </a:rPr>
              <a:t>Cloud Backup Too</a:t>
            </a:r>
          </a:p>
          <a:p>
            <a:pPr lvl="1" algn="just">
              <a:buClrTx/>
              <a:buFont typeface="Wingdings" panose="05000000000000000000" pitchFamily="2" charset="2"/>
              <a:buChar char="§"/>
            </a:pPr>
            <a:r>
              <a:rPr lang="en-US" sz="1600" dirty="0">
                <a:solidFill>
                  <a:schemeClr val="bg1"/>
                </a:solidFill>
                <a:latin typeface="Cambria" pitchFamily="18" charset="0"/>
              </a:rPr>
              <a:t>Your documents are stored in a local system and are perfectly safe, yet if you wish, you can easily upload the whole data or individual files/images to your cloud too, as often as you like for your local backup. MyDocTracker  Sync is a Windows desktop application that allows easy data syncing! Can be possible based on case to case.</a:t>
            </a:r>
          </a:p>
          <a:p>
            <a:pPr>
              <a:buClrTx/>
              <a:buFont typeface="Wingdings" panose="05000000000000000000" pitchFamily="2" charset="2"/>
              <a:buChar char="§"/>
            </a:pPr>
            <a:r>
              <a:rPr lang="en-US" sz="1800" b="1" dirty="0">
                <a:solidFill>
                  <a:schemeClr val="bg1"/>
                </a:solidFill>
                <a:latin typeface="Cambria" pitchFamily="18" charset="0"/>
              </a:rPr>
              <a:t>Add Context</a:t>
            </a:r>
          </a:p>
          <a:p>
            <a:pPr lvl="1">
              <a:buClrTx/>
              <a:buFont typeface="Wingdings" panose="05000000000000000000" pitchFamily="2" charset="2"/>
              <a:buChar char="§"/>
            </a:pPr>
            <a:r>
              <a:rPr lang="en-US" sz="1600" dirty="0">
                <a:solidFill>
                  <a:schemeClr val="bg1"/>
                </a:solidFill>
                <a:latin typeface="Cambria" pitchFamily="18" charset="0"/>
              </a:rPr>
              <a:t>Add/create multiple Groups or custom fields, set reminders, alarm, multiple attachments.</a:t>
            </a:r>
          </a:p>
          <a:p>
            <a:endParaRPr lang="en-US" sz="1800" dirty="0"/>
          </a:p>
        </p:txBody>
      </p:sp>
    </p:spTree>
    <p:extLst>
      <p:ext uri="{BB962C8B-B14F-4D97-AF65-F5344CB8AC3E}">
        <p14:creationId xmlns:p14="http://schemas.microsoft.com/office/powerpoint/2010/main" val="425911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F142-C491-4559-AAE4-BC5BC3A2B32C}"/>
              </a:ext>
            </a:extLst>
          </p:cNvPr>
          <p:cNvSpPr>
            <a:spLocks noGrp="1"/>
          </p:cNvSpPr>
          <p:nvPr>
            <p:ph type="title"/>
          </p:nvPr>
        </p:nvSpPr>
        <p:spPr>
          <a:xfrm>
            <a:off x="142875" y="1295400"/>
            <a:ext cx="7010400" cy="914400"/>
          </a:xfrm>
        </p:spPr>
        <p:txBody>
          <a:bodyPr>
            <a:normAutofit fontScale="90000"/>
          </a:bodyPr>
          <a:lstStyle/>
          <a:p>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Salient Features – </a:t>
            </a:r>
            <a:r>
              <a:rPr lang="en-US" sz="27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Continued</a:t>
            </a:r>
            <a: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t>…</a:t>
            </a:r>
            <a:br>
              <a:rPr lang="en-U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rPr>
            </a:br>
            <a:endParaRPr lang="en-US" sz="3200" dirty="0">
              <a:latin typeface="Cambria" panose="02040503050406030204" pitchFamily="18" charset="0"/>
            </a:endParaRPr>
          </a:p>
        </p:txBody>
      </p:sp>
      <p:sp>
        <p:nvSpPr>
          <p:cNvPr id="3" name="Content Placeholder 2">
            <a:extLst>
              <a:ext uri="{FF2B5EF4-FFF2-40B4-BE49-F238E27FC236}">
                <a16:creationId xmlns:a16="http://schemas.microsoft.com/office/drawing/2014/main" id="{3FEA16D1-34C7-42BE-88B9-FE06AFABD987}"/>
              </a:ext>
            </a:extLst>
          </p:cNvPr>
          <p:cNvSpPr>
            <a:spLocks noGrp="1"/>
          </p:cNvSpPr>
          <p:nvPr>
            <p:ph idx="1"/>
          </p:nvPr>
        </p:nvSpPr>
        <p:spPr>
          <a:xfrm>
            <a:off x="152400" y="1905000"/>
            <a:ext cx="8229600" cy="3733800"/>
          </a:xfrm>
        </p:spPr>
        <p:txBody>
          <a:bodyPr>
            <a:normAutofit fontScale="77500" lnSpcReduction="20000"/>
          </a:bodyPr>
          <a:lstStyle/>
          <a:p>
            <a:pPr>
              <a:buClrTx/>
              <a:buFont typeface="Wingdings" panose="05000000000000000000" pitchFamily="2" charset="2"/>
              <a:buChar char="§"/>
            </a:pPr>
            <a:r>
              <a:rPr lang="en-US" sz="2100" b="1" dirty="0">
                <a:solidFill>
                  <a:schemeClr val="bg1"/>
                </a:solidFill>
                <a:latin typeface="Cambria" pitchFamily="18" charset="0"/>
              </a:rPr>
              <a:t>The main advantages of  </a:t>
            </a:r>
            <a:r>
              <a:rPr lang="en-US" sz="2100" dirty="0">
                <a:solidFill>
                  <a:schemeClr val="bg1"/>
                </a:solidFill>
                <a:latin typeface="Cambria" pitchFamily="18" charset="0"/>
              </a:rPr>
              <a:t>MyDocTracker</a:t>
            </a:r>
            <a:r>
              <a:rPr lang="en-US" sz="2100" b="1" dirty="0">
                <a:solidFill>
                  <a:schemeClr val="bg1"/>
                </a:solidFill>
                <a:latin typeface="Cambria" pitchFamily="18" charset="0"/>
              </a:rPr>
              <a:t> are:</a:t>
            </a:r>
          </a:p>
          <a:p>
            <a:pPr marL="0" indent="0">
              <a:buClrTx/>
              <a:buNone/>
            </a:pPr>
            <a:endParaRPr lang="en-US" sz="2100" b="1" dirty="0">
              <a:solidFill>
                <a:schemeClr val="bg1"/>
              </a:solidFill>
              <a:latin typeface="Cambria" pitchFamily="18" charset="0"/>
            </a:endParaRPr>
          </a:p>
          <a:p>
            <a:pPr lvl="1">
              <a:buClrTx/>
              <a:buFont typeface="Wingdings" panose="05000000000000000000" pitchFamily="2" charset="2"/>
              <a:buChar char="§"/>
            </a:pPr>
            <a:r>
              <a:rPr lang="en-US" sz="2100" dirty="0">
                <a:solidFill>
                  <a:schemeClr val="bg1"/>
                </a:solidFill>
                <a:latin typeface="Cambria" pitchFamily="18" charset="0"/>
              </a:rPr>
              <a:t>Increased productivity</a:t>
            </a:r>
          </a:p>
          <a:p>
            <a:pPr lvl="1">
              <a:buClrTx/>
              <a:buFont typeface="Wingdings" panose="05000000000000000000" pitchFamily="2" charset="2"/>
              <a:buChar char="§"/>
            </a:pPr>
            <a:r>
              <a:rPr lang="en-US" sz="2100" dirty="0">
                <a:solidFill>
                  <a:schemeClr val="bg1"/>
                </a:solidFill>
                <a:latin typeface="Cambria" pitchFamily="18" charset="0"/>
              </a:rPr>
              <a:t>Reduced operational time.</a:t>
            </a:r>
          </a:p>
          <a:p>
            <a:pPr lvl="1">
              <a:buClrTx/>
              <a:buFont typeface="Wingdings" panose="05000000000000000000" pitchFamily="2" charset="2"/>
              <a:buChar char="§"/>
            </a:pPr>
            <a:r>
              <a:rPr lang="en-US" sz="2100" dirty="0">
                <a:solidFill>
                  <a:schemeClr val="bg1"/>
                </a:solidFill>
                <a:latin typeface="Cambria" pitchFamily="18" charset="0"/>
              </a:rPr>
              <a:t>Improved quality.</a:t>
            </a:r>
          </a:p>
          <a:p>
            <a:pPr lvl="1">
              <a:buClrTx/>
              <a:buFont typeface="Wingdings" panose="05000000000000000000" pitchFamily="2" charset="2"/>
              <a:buChar char="§"/>
            </a:pPr>
            <a:r>
              <a:rPr lang="en-US" sz="2100" dirty="0">
                <a:solidFill>
                  <a:schemeClr val="bg1"/>
                </a:solidFill>
                <a:latin typeface="Cambria" pitchFamily="18" charset="0"/>
              </a:rPr>
              <a:t>High degree of accuracy.</a:t>
            </a:r>
          </a:p>
          <a:p>
            <a:pPr lvl="1">
              <a:buClrTx/>
              <a:buFont typeface="Wingdings" panose="05000000000000000000" pitchFamily="2" charset="2"/>
              <a:buChar char="§"/>
            </a:pPr>
            <a:r>
              <a:rPr lang="en-US" sz="2100" dirty="0">
                <a:solidFill>
                  <a:schemeClr val="bg1"/>
                </a:solidFill>
                <a:latin typeface="Cambria" pitchFamily="18" charset="0"/>
              </a:rPr>
              <a:t>Data Accessing and Searching made simple.</a:t>
            </a:r>
          </a:p>
          <a:p>
            <a:pPr lvl="1">
              <a:buClrTx/>
              <a:buFont typeface="Wingdings" panose="05000000000000000000" pitchFamily="2" charset="2"/>
              <a:buChar char="§"/>
            </a:pPr>
            <a:r>
              <a:rPr lang="en-US" sz="2100" dirty="0">
                <a:solidFill>
                  <a:schemeClr val="bg1"/>
                </a:solidFill>
                <a:latin typeface="Cambria" pitchFamily="18" charset="0"/>
              </a:rPr>
              <a:t>Document/Image attachment.</a:t>
            </a:r>
          </a:p>
          <a:p>
            <a:pPr lvl="1">
              <a:buClrTx/>
              <a:buFont typeface="Wingdings" panose="05000000000000000000" pitchFamily="2" charset="2"/>
              <a:buChar char="§"/>
            </a:pPr>
            <a:r>
              <a:rPr lang="en-US" sz="2100" dirty="0">
                <a:solidFill>
                  <a:schemeClr val="bg1"/>
                </a:solidFill>
                <a:latin typeface="Cambria" pitchFamily="18" charset="0"/>
              </a:rPr>
              <a:t>Security and access control.</a:t>
            </a:r>
          </a:p>
          <a:p>
            <a:pPr lvl="1">
              <a:buClrTx/>
              <a:buFont typeface="Wingdings" panose="05000000000000000000" pitchFamily="2" charset="2"/>
              <a:buChar char="§"/>
            </a:pPr>
            <a:r>
              <a:rPr lang="en-US" sz="2100" dirty="0">
                <a:solidFill>
                  <a:schemeClr val="bg1"/>
                </a:solidFill>
                <a:latin typeface="Cambria" pitchFamily="18" charset="0"/>
              </a:rPr>
              <a:t>Classification, Search and retrieval.</a:t>
            </a:r>
          </a:p>
          <a:p>
            <a:pPr lvl="1">
              <a:buClrTx/>
              <a:buFont typeface="Wingdings" panose="05000000000000000000" pitchFamily="2" charset="2"/>
              <a:buChar char="§"/>
            </a:pPr>
            <a:r>
              <a:rPr lang="en-US" sz="2100" dirty="0">
                <a:solidFill>
                  <a:schemeClr val="bg1"/>
                </a:solidFill>
                <a:latin typeface="Cambria" pitchFamily="18" charset="0"/>
              </a:rPr>
              <a:t>Integration with cloud application.</a:t>
            </a:r>
          </a:p>
          <a:p>
            <a:pPr marL="365760" lvl="1" indent="0">
              <a:buClrTx/>
              <a:buNone/>
            </a:pPr>
            <a:endParaRPr lang="en-US" sz="2100" dirty="0">
              <a:solidFill>
                <a:schemeClr val="bg1"/>
              </a:solidFill>
              <a:latin typeface="Cambria" pitchFamily="18" charset="0"/>
            </a:endParaRPr>
          </a:p>
          <a:p>
            <a:pPr>
              <a:buClrTx/>
              <a:buFont typeface="Wingdings" panose="05000000000000000000" pitchFamily="2" charset="2"/>
              <a:buChar char="§"/>
            </a:pPr>
            <a:r>
              <a:rPr lang="en-US" sz="2100" b="1" dirty="0">
                <a:solidFill>
                  <a:schemeClr val="bg1"/>
                </a:solidFill>
                <a:latin typeface="Cambria" pitchFamily="18" charset="0"/>
              </a:rPr>
              <a:t>Reports:</a:t>
            </a:r>
            <a:r>
              <a:rPr lang="en-US" sz="2100" dirty="0">
                <a:solidFill>
                  <a:schemeClr val="bg1"/>
                </a:solidFill>
                <a:latin typeface="Cambria" pitchFamily="18" charset="0"/>
              </a:rPr>
              <a:t> Create and use your own SQL Reports. Reports are generated in Excel/PDF format</a:t>
            </a:r>
            <a:r>
              <a:rPr lang="en-US" sz="2100" dirty="0">
                <a:latin typeface="Cambria" pitchFamily="18" charset="0"/>
              </a:rPr>
              <a:t>. </a:t>
            </a:r>
          </a:p>
          <a:p>
            <a:pPr lvl="8" algn="r"/>
            <a:r>
              <a:rPr lang="en-US" sz="2100" dirty="0"/>
              <a:t>Many more…</a:t>
            </a:r>
          </a:p>
          <a:p>
            <a:endParaRPr lang="en-US" dirty="0"/>
          </a:p>
        </p:txBody>
      </p:sp>
    </p:spTree>
    <p:extLst>
      <p:ext uri="{BB962C8B-B14F-4D97-AF65-F5344CB8AC3E}">
        <p14:creationId xmlns:p14="http://schemas.microsoft.com/office/powerpoint/2010/main" val="411879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HOME PAGE</a:t>
            </a:r>
          </a:p>
        </p:txBody>
      </p:sp>
      <p:pic>
        <p:nvPicPr>
          <p:cNvPr id="4" name="Content Placeholder 3"/>
          <p:cNvPicPr>
            <a:picLocks noGrp="1"/>
          </p:cNvPicPr>
          <p:nvPr>
            <p:ph idx="1"/>
          </p:nvPr>
        </p:nvPicPr>
        <p:blipFill>
          <a:blip r:embed="rId2"/>
          <a:stretch>
            <a:fillRect/>
          </a:stretch>
        </p:blipFill>
        <p:spPr>
          <a:xfrm>
            <a:off x="990600" y="1828800"/>
            <a:ext cx="6781800" cy="3810000"/>
          </a:xfrm>
          <a:prstGeom prst="rect">
            <a:avLst/>
          </a:prstGeom>
          <a:ln w="28575">
            <a:solidFill>
              <a:schemeClr val="bg1"/>
            </a:solidFill>
          </a:ln>
        </p:spPr>
      </p:pic>
    </p:spTree>
    <p:extLst>
      <p:ext uri="{BB962C8B-B14F-4D97-AF65-F5344CB8AC3E}">
        <p14:creationId xmlns:p14="http://schemas.microsoft.com/office/powerpoint/2010/main" val="252160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4418"/>
            <a:ext cx="82296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LOGIN SCREEN</a:t>
            </a:r>
          </a:p>
        </p:txBody>
      </p:sp>
      <p:sp>
        <p:nvSpPr>
          <p:cNvPr id="3" name="Content Placeholder 2"/>
          <p:cNvSpPr>
            <a:spLocks noGrp="1"/>
          </p:cNvSpPr>
          <p:nvPr>
            <p:ph idx="1"/>
          </p:nvPr>
        </p:nvSpPr>
        <p:spPr>
          <a:xfrm>
            <a:off x="685800" y="1752600"/>
            <a:ext cx="8001000" cy="4373563"/>
          </a:xfrm>
        </p:spPr>
        <p:txBody>
          <a:bodyPr/>
          <a:lstStyle/>
          <a:p>
            <a:pPr lvl="0">
              <a:buClr>
                <a:schemeClr val="bg1"/>
              </a:buClr>
              <a:buFont typeface="Wingdings" pitchFamily="2" charset="2"/>
              <a:buChar char="Ø"/>
            </a:pPr>
            <a:r>
              <a:rPr lang="en-US" sz="2000" dirty="0">
                <a:solidFill>
                  <a:schemeClr val="bg1"/>
                </a:solidFill>
                <a:latin typeface="Cambria" pitchFamily="18" charset="0"/>
              </a:rPr>
              <a:t>Enter the User code and Password to get logged in.</a:t>
            </a:r>
          </a:p>
          <a:p>
            <a:pPr marL="0" lvl="0" indent="0">
              <a:buNone/>
            </a:pPr>
            <a:endParaRPr lang="en-US" dirty="0"/>
          </a:p>
        </p:txBody>
      </p:sp>
      <p:pic>
        <p:nvPicPr>
          <p:cNvPr id="6" name="Picture 5"/>
          <p:cNvPicPr/>
          <p:nvPr/>
        </p:nvPicPr>
        <p:blipFill>
          <a:blip r:embed="rId2"/>
          <a:stretch>
            <a:fillRect/>
          </a:stretch>
        </p:blipFill>
        <p:spPr>
          <a:xfrm>
            <a:off x="1066800" y="2286000"/>
            <a:ext cx="5638800" cy="3507582"/>
          </a:xfrm>
          <a:prstGeom prst="rect">
            <a:avLst/>
          </a:prstGeom>
          <a:ln w="285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037251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35036"/>
            <a:ext cx="82296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DATABASE CONNECTIVITY</a:t>
            </a:r>
          </a:p>
        </p:txBody>
      </p:sp>
      <p:sp>
        <p:nvSpPr>
          <p:cNvPr id="3" name="Content Placeholder 2"/>
          <p:cNvSpPr>
            <a:spLocks noGrp="1"/>
          </p:cNvSpPr>
          <p:nvPr>
            <p:ph idx="1"/>
          </p:nvPr>
        </p:nvSpPr>
        <p:spPr>
          <a:xfrm>
            <a:off x="457199" y="1066800"/>
            <a:ext cx="8072439" cy="5059363"/>
          </a:xfrm>
        </p:spPr>
        <p:txBody>
          <a:bodyPr/>
          <a:lstStyle/>
          <a:p>
            <a:pPr marL="0" lvl="0" indent="0">
              <a:buNone/>
            </a:pPr>
            <a:endParaRPr lang="en-US" dirty="0">
              <a:latin typeface="Cambria" pitchFamily="18" charset="0"/>
            </a:endParaRPr>
          </a:p>
          <a:p>
            <a:pPr marL="0" lvl="0" indent="0">
              <a:buNone/>
            </a:pPr>
            <a:endParaRPr lang="en-US" dirty="0">
              <a:latin typeface="Cambria" pitchFamily="18" charset="0"/>
            </a:endParaRPr>
          </a:p>
          <a:p>
            <a:pPr lvl="0">
              <a:buFont typeface="Wingdings" pitchFamily="2" charset="2"/>
              <a:buChar char="Ø"/>
            </a:pPr>
            <a:endParaRPr lang="en-US" sz="2000" dirty="0">
              <a:solidFill>
                <a:schemeClr val="bg1"/>
              </a:solidFill>
              <a:latin typeface="Cambria" pitchFamily="18" charset="0"/>
            </a:endParaRPr>
          </a:p>
          <a:p>
            <a:pPr lvl="0">
              <a:buClr>
                <a:schemeClr val="bg1"/>
              </a:buClr>
              <a:buFont typeface="Wingdings" pitchFamily="2" charset="2"/>
              <a:buChar char="Ø"/>
            </a:pPr>
            <a:r>
              <a:rPr lang="en-US" sz="2000" dirty="0">
                <a:solidFill>
                  <a:schemeClr val="bg1"/>
                </a:solidFill>
                <a:latin typeface="Cambria" pitchFamily="18" charset="0"/>
              </a:rPr>
              <a:t>Here we need to set the Database path by browsing the folder. </a:t>
            </a:r>
            <a:endParaRPr lang="en-US" sz="2000" dirty="0">
              <a:solidFill>
                <a:schemeClr val="bg1"/>
              </a:solidFill>
            </a:endParaRPr>
          </a:p>
        </p:txBody>
      </p:sp>
      <p:pic>
        <p:nvPicPr>
          <p:cNvPr id="5" name="Picture 4"/>
          <p:cNvPicPr/>
          <p:nvPr/>
        </p:nvPicPr>
        <p:blipFill>
          <a:blip r:embed="rId2"/>
          <a:stretch>
            <a:fillRect/>
          </a:stretch>
        </p:blipFill>
        <p:spPr>
          <a:xfrm>
            <a:off x="614362" y="2844958"/>
            <a:ext cx="5943600" cy="2679383"/>
          </a:xfrm>
          <a:prstGeom prst="rect">
            <a:avLst/>
          </a:prstGeom>
          <a:ln w="28575">
            <a:solidFill>
              <a:schemeClr val="bg1"/>
            </a:solidFill>
          </a:ln>
        </p:spPr>
      </p:pic>
      <p:pic>
        <p:nvPicPr>
          <p:cNvPr id="7" name="Picture 6"/>
          <p:cNvPicPr/>
          <p:nvPr/>
        </p:nvPicPr>
        <p:blipFill>
          <a:blip r:embed="rId3"/>
          <a:stretch>
            <a:fillRect/>
          </a:stretch>
        </p:blipFill>
        <p:spPr>
          <a:xfrm>
            <a:off x="614362" y="1871661"/>
            <a:ext cx="2381250" cy="371475"/>
          </a:xfrm>
          <a:prstGeom prst="rect">
            <a:avLst/>
          </a:prstGeom>
          <a:ln w="28575">
            <a:solidFill>
              <a:schemeClr val="bg1"/>
            </a:solidFill>
          </a:ln>
        </p:spPr>
      </p:pic>
      <p:pic>
        <p:nvPicPr>
          <p:cNvPr id="8" name="Picture 7"/>
          <p:cNvPicPr/>
          <p:nvPr/>
        </p:nvPicPr>
        <p:blipFill>
          <a:blip r:embed="rId4"/>
          <a:stretch>
            <a:fillRect/>
          </a:stretch>
        </p:blipFill>
        <p:spPr>
          <a:xfrm>
            <a:off x="7543800" y="2401093"/>
            <a:ext cx="381000" cy="280988"/>
          </a:xfrm>
          <a:prstGeom prst="rect">
            <a:avLst/>
          </a:prstGeom>
        </p:spPr>
      </p:pic>
    </p:spTree>
    <p:extLst>
      <p:ext uri="{BB962C8B-B14F-4D97-AF65-F5344CB8AC3E}">
        <p14:creationId xmlns:p14="http://schemas.microsoft.com/office/powerpoint/2010/main" val="18480463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8749" y="883444"/>
            <a:ext cx="5867400" cy="579438"/>
          </a:xfrm>
        </p:spPr>
        <p:txBody>
          <a:bodyPr>
            <a:normAutofit/>
          </a:bodyPr>
          <a:lstStyle/>
          <a:p>
            <a:pPr algn="ctr"/>
            <a:r>
              <a:rPr lang="en-US" sz="3200" b="0"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itchFamily="18" charset="0"/>
              </a:rPr>
              <a:t>COMPANY SETTINGS</a:t>
            </a:r>
          </a:p>
        </p:txBody>
      </p:sp>
      <p:sp>
        <p:nvSpPr>
          <p:cNvPr id="3" name="Content Placeholder 2"/>
          <p:cNvSpPr>
            <a:spLocks noGrp="1"/>
          </p:cNvSpPr>
          <p:nvPr>
            <p:ph idx="1"/>
          </p:nvPr>
        </p:nvSpPr>
        <p:spPr>
          <a:xfrm>
            <a:off x="381000" y="2064064"/>
            <a:ext cx="7829551" cy="4914900"/>
          </a:xfrm>
        </p:spPr>
        <p:txBody>
          <a:bodyPr/>
          <a:lstStyle/>
          <a:p>
            <a:pPr>
              <a:buFont typeface="Wingdings" pitchFamily="2" charset="2"/>
              <a:buChar char="Ø"/>
            </a:pPr>
            <a:r>
              <a:rPr lang="en-US" sz="1600" dirty="0">
                <a:solidFill>
                  <a:schemeClr val="bg1"/>
                </a:solidFill>
                <a:latin typeface="Cambria" pitchFamily="18" charset="0"/>
              </a:rPr>
              <a:t>Here we can enter the company Details.</a:t>
            </a:r>
          </a:p>
          <a:p>
            <a:pPr lvl="0">
              <a:buFont typeface="Wingdings" pitchFamily="2" charset="2"/>
              <a:buChar char="Ø"/>
            </a:pPr>
            <a:r>
              <a:rPr lang="en-US" sz="1600" dirty="0">
                <a:solidFill>
                  <a:schemeClr val="bg1"/>
                </a:solidFill>
                <a:latin typeface="Cambria" pitchFamily="18" charset="0"/>
              </a:rPr>
              <a:t>In order to take Database Backup and perform other action, we can select the respective option as shown in the  Image.</a:t>
            </a:r>
          </a:p>
          <a:p>
            <a:pPr marL="0" lvl="0" indent="0">
              <a:buNone/>
            </a:pPr>
            <a:endParaRPr lang="en-US" dirty="0">
              <a:latin typeface="Cambria" pitchFamily="18" charset="0"/>
            </a:endParaRPr>
          </a:p>
        </p:txBody>
      </p:sp>
      <p:pic>
        <p:nvPicPr>
          <p:cNvPr id="9" name="Picture 8"/>
          <p:cNvPicPr/>
          <p:nvPr/>
        </p:nvPicPr>
        <p:blipFill>
          <a:blip r:embed="rId2"/>
          <a:stretch>
            <a:fillRect/>
          </a:stretch>
        </p:blipFill>
        <p:spPr>
          <a:xfrm>
            <a:off x="533400" y="1683064"/>
            <a:ext cx="2381250" cy="381000"/>
          </a:xfrm>
          <a:prstGeom prst="rect">
            <a:avLst/>
          </a:prstGeom>
          <a:ln w="28575">
            <a:solidFill>
              <a:schemeClr val="bg1"/>
            </a:solidFill>
          </a:ln>
        </p:spPr>
      </p:pic>
      <p:pic>
        <p:nvPicPr>
          <p:cNvPr id="10" name="Picture 9"/>
          <p:cNvPicPr/>
          <p:nvPr/>
        </p:nvPicPr>
        <p:blipFill>
          <a:blip r:embed="rId3"/>
          <a:stretch>
            <a:fillRect/>
          </a:stretch>
        </p:blipFill>
        <p:spPr>
          <a:xfrm>
            <a:off x="3938587" y="1729208"/>
            <a:ext cx="1266825" cy="266700"/>
          </a:xfrm>
          <a:prstGeom prst="rect">
            <a:avLst/>
          </a:prstGeom>
          <a:ln w="28575">
            <a:solidFill>
              <a:schemeClr val="bg1"/>
            </a:solidFill>
          </a:ln>
        </p:spPr>
      </p:pic>
      <p:cxnSp>
        <p:nvCxnSpPr>
          <p:cNvPr id="6" name="Straight Arrow Connector 5"/>
          <p:cNvCxnSpPr/>
          <p:nvPr/>
        </p:nvCxnSpPr>
        <p:spPr>
          <a:xfrm>
            <a:off x="3048000" y="10668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0" y="3048000"/>
            <a:ext cx="4667250" cy="286491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a:extLst>
              <a:ext uri="{FF2B5EF4-FFF2-40B4-BE49-F238E27FC236}">
                <a16:creationId xmlns:a16="http://schemas.microsoft.com/office/drawing/2014/main" id="{7E769B46-D7D9-4E9E-91DC-EB52E6DA96F4}"/>
              </a:ext>
            </a:extLst>
          </p:cNvPr>
          <p:cNvCxnSpPr>
            <a:stCxn id="9" idx="3"/>
            <a:endCxn id="10" idx="1"/>
          </p:cNvCxnSpPr>
          <p:nvPr/>
        </p:nvCxnSpPr>
        <p:spPr>
          <a:xfrm flipV="1">
            <a:off x="2914650" y="1862558"/>
            <a:ext cx="1023937" cy="11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071768"/>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477</TotalTime>
  <Words>748</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Cambria</vt:lpstr>
      <vt:lpstr>Tahoma</vt:lpstr>
      <vt:lpstr>Tw Cen MT</vt:lpstr>
      <vt:lpstr>Wingdings</vt:lpstr>
      <vt:lpstr>Office Theme</vt:lpstr>
      <vt:lpstr>Thatch</vt:lpstr>
      <vt:lpstr>PowerPoint Presentation</vt:lpstr>
      <vt:lpstr>PowerPoint Presentation</vt:lpstr>
      <vt:lpstr>  </vt:lpstr>
      <vt:lpstr>Salient Features – Continued… </vt:lpstr>
      <vt:lpstr>Salient Features – Continued… </vt:lpstr>
      <vt:lpstr>HOME PAGE</vt:lpstr>
      <vt:lpstr>LOGIN SCREEN</vt:lpstr>
      <vt:lpstr>DATABASE CONNECTIVITY</vt:lpstr>
      <vt:lpstr>COMPANY SETTINGS</vt:lpstr>
      <vt:lpstr>Info</vt:lpstr>
      <vt:lpstr>Info</vt:lpstr>
      <vt:lpstr>Info</vt:lpstr>
      <vt:lpstr>Info</vt:lpstr>
      <vt:lpstr>Info</vt:lpstr>
      <vt:lpstr>Info</vt:lpstr>
      <vt:lpstr>Info</vt:lpstr>
      <vt:lpstr>Info</vt:lpstr>
      <vt:lpstr>Info</vt:lpstr>
      <vt:lpstr>Reports</vt:lpstr>
      <vt:lpstr>SECURITY</vt:lpstr>
      <vt:lpstr>EXIT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sspl21</dc:creator>
  <cp:lastModifiedBy>sspl21</cp:lastModifiedBy>
  <cp:revision>76</cp:revision>
  <dcterms:created xsi:type="dcterms:W3CDTF">2021-01-23T07:40:03Z</dcterms:created>
  <dcterms:modified xsi:type="dcterms:W3CDTF">2021-02-02T12:34:23Z</dcterms:modified>
</cp:coreProperties>
</file>